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536" r:id="rId2"/>
    <p:sldId id="1120" r:id="rId3"/>
    <p:sldId id="1105" r:id="rId4"/>
    <p:sldId id="1122" r:id="rId5"/>
    <p:sldId id="1138" r:id="rId6"/>
    <p:sldId id="1132" r:id="rId7"/>
    <p:sldId id="415" r:id="rId8"/>
    <p:sldId id="1089" r:id="rId9"/>
    <p:sldId id="1140" r:id="rId10"/>
    <p:sldId id="1139" r:id="rId11"/>
    <p:sldId id="1102" r:id="rId12"/>
    <p:sldId id="1135" r:id="rId13"/>
    <p:sldId id="1128" r:id="rId14"/>
    <p:sldId id="1116" r:id="rId15"/>
    <p:sldId id="114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91" autoAdjust="0"/>
  </p:normalViewPr>
  <p:slideViewPr>
    <p:cSldViewPr snapToGrid="0">
      <p:cViewPr varScale="1">
        <p:scale>
          <a:sx n="66" d="100"/>
          <a:sy n="66" d="100"/>
        </p:scale>
        <p:origin x="7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34C67B-4DDA-4A1A-8899-91A5AE7E3376}" type="datetimeFigureOut">
              <a:rPr lang="en-GB" smtClean="0"/>
              <a:t>06/04/2021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D49708-983D-4598-AD75-24E2D7BFB96B}" type="slidenum">
              <a:rPr lang="en-GB" smtClean="0"/>
              <a:t>‹#›</a:t>
            </a:fld>
            <a:endParaRPr lang="en-GB"/>
          </a:p>
        </p:txBody>
      </p:sp>
    </p:spTree>
    <p:extLst>
      <p:ext uri="{BB962C8B-B14F-4D97-AF65-F5344CB8AC3E}">
        <p14:creationId xmlns:p14="http://schemas.microsoft.com/office/powerpoint/2010/main" val="904025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Excellencies and colleagues, all protocol observers</a:t>
            </a:r>
            <a:endParaRPr lang="x-none"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 would first like to thank the DIHAD committee for the invitation and to congratulate the organizers on this 17</a:t>
            </a:r>
            <a:r>
              <a:rPr lang="en-CA" sz="1200" kern="1200" baseline="30000" dirty="0">
                <a:solidFill>
                  <a:schemeClr val="tx1"/>
                </a:solidFill>
                <a:effectLst/>
                <a:latin typeface="+mn-lt"/>
                <a:ea typeface="+mn-ea"/>
                <a:cs typeface="+mn-cs"/>
              </a:rPr>
              <a:t>th</a:t>
            </a:r>
            <a:r>
              <a:rPr lang="en-CA" sz="1200" kern="1200" dirty="0">
                <a:solidFill>
                  <a:schemeClr val="tx1"/>
                </a:solidFill>
                <a:effectLst/>
                <a:latin typeface="+mn-lt"/>
                <a:ea typeface="+mn-ea"/>
                <a:cs typeface="+mn-cs"/>
              </a:rPr>
              <a:t> DIHAD Conference. I am particularly delighted to be speaking today about HIV – I have been advocating for this since 2018 and welcome the opportunity.</a:t>
            </a:r>
            <a:endParaRPr lang="x-none"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Introduction</a:t>
            </a:r>
            <a:endParaRPr lang="x-none"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 want to start with a quote from our esteemed Executive Director, Ms Winnie Byanyima:</a:t>
            </a:r>
            <a:endParaRPr lang="x-non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right to health means that no one disease should be fought at the expense of the other.</a:t>
            </a:r>
            <a:endParaRPr lang="x-none"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As we all know, now as never before resources for health are inadequate and constrained. National budgets are under pressure; donors are withdrawing; humanitarian response plans across the world are seriously underfunded; and emerging pandemics – most recently COVID-19 – are drawing attention and money from existing health challenges. We must address this issue or the health of millions will be at ever-increasing risk. Over its lifetime, UNAIDS has learnt a number of key lessons about ending inequalities to guarantee the right to health. These can be applied not only to the HIV response but beyond – and today I would like to outline how this can be done.</a:t>
            </a:r>
            <a:r>
              <a:rPr lang="x-none" dirty="0">
                <a:effectLst/>
              </a:rPr>
              <a:t> </a:t>
            </a:r>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7BF66D-F1F8-4F3A-A02C-2189BAF8734D}"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223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So what can we do to address these vulnerabilities and barriers to services? How can we ensure that attention and resources are maintained for ongoing crises in the face of sudden disaster – whether these are new diseases, humanitarian emergencies due to conflict or the impacts of climate change? How can we ensure that key and vulnerable populations continue to have access to lifesaving HIV and other services? The key lies in ending inequalities. </a:t>
            </a:r>
            <a:endParaRPr lang="x-none" sz="1200" kern="1200" dirty="0">
              <a:solidFill>
                <a:schemeClr val="tx1"/>
              </a:solidFill>
              <a:effectLst/>
              <a:latin typeface="+mn-lt"/>
              <a:ea typeface="+mn-ea"/>
              <a:cs typeface="+mn-cs"/>
            </a:endParaRP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3105D9-7C36-A545-ABAB-B7101DE1B0C2}"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034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first step is to ensure that people living with or at risk of HIV have continued access to HIV services – and there are proven ways to do this.</a:t>
            </a:r>
            <a:endParaRPr lang="x-none" sz="1200" kern="1200" dirty="0">
              <a:solidFill>
                <a:schemeClr val="tx1"/>
              </a:solidFill>
              <a:effectLst/>
              <a:latin typeface="+mn-lt"/>
              <a:ea typeface="+mn-ea"/>
              <a:cs typeface="+mn-cs"/>
            </a:endParaRP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3105D9-7C36-A545-ABAB-B7101DE1B0C2}"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840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A number of countries in Africa have shown that it is possible to protect people living with or at risk of HIV even during a pandemic. </a:t>
            </a:r>
            <a:endParaRPr lang="x-none"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These examples show what can be done – and we should learn from these good practices, scale up, adapt and implement.</a:t>
            </a:r>
            <a:endParaRPr lang="x-none" sz="1200" kern="1200" dirty="0">
              <a:solidFill>
                <a:schemeClr val="tx1"/>
              </a:solidFill>
              <a:effectLst/>
              <a:latin typeface="+mn-lt"/>
              <a:ea typeface="+mn-ea"/>
              <a:cs typeface="+mn-cs"/>
            </a:endParaRP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3105D9-7C36-A545-ABAB-B7101DE1B0C2}"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838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Central to all of these solutions are cooperation, the involvement of communities and the determination to ensure no one is left behind – that no one stands unequal in the response to HIV (and other health threats). UNAIDS has learned valuable lessons in its years fighting HIV – and these can be leveraged both to the benefit of people living with or at risk of HIV and more broadly.</a:t>
            </a:r>
            <a:endParaRPr lang="x-none"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Thank you for your attention and I look forward to hearing your questions and comments later in the session.</a:t>
            </a:r>
            <a:endParaRPr lang="x-none" sz="1200" kern="1200">
              <a:solidFill>
                <a:schemeClr val="tx1"/>
              </a:solidFill>
              <a:effectLst/>
              <a:latin typeface="+mn-lt"/>
              <a:ea typeface="+mn-ea"/>
              <a:cs typeface="+mn-cs"/>
            </a:endParaRP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7BF66D-F1F8-4F3A-A02C-2189BAF8734D}"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925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3105D9-7C36-A545-ABAB-B7101DE1B0C2}"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336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dirty="0"/>
              <a:t>Data shows an </a:t>
            </a:r>
            <a:r>
              <a:rPr lang="fr-FR" dirty="0" err="1"/>
              <a:t>increased</a:t>
            </a:r>
            <a:r>
              <a:rPr lang="fr-FR" dirty="0"/>
              <a:t> </a:t>
            </a:r>
            <a:r>
              <a:rPr lang="fr-FR" dirty="0" err="1"/>
              <a:t>number</a:t>
            </a:r>
            <a:r>
              <a:rPr lang="fr-FR" dirty="0"/>
              <a:t> of PL HIV </a:t>
            </a:r>
            <a:r>
              <a:rPr lang="fr-FR" dirty="0" err="1"/>
              <a:t>from</a:t>
            </a:r>
            <a:r>
              <a:rPr lang="fr-FR" dirty="0"/>
              <a:t> 2000 to 2020 </a:t>
            </a:r>
            <a:r>
              <a:rPr lang="fr-FR" dirty="0" err="1"/>
              <a:t>from</a:t>
            </a:r>
            <a:r>
              <a:rPr lang="fr-FR" dirty="0"/>
              <a:t> 24 million to 38 million. </a:t>
            </a:r>
          </a:p>
          <a:p>
            <a:endParaRPr lang="fr-FR" dirty="0"/>
          </a:p>
          <a:p>
            <a:r>
              <a:rPr lang="fr-FR" dirty="0" err="1"/>
              <a:t>Although</a:t>
            </a:r>
            <a:r>
              <a:rPr lang="fr-FR" dirty="0"/>
              <a:t> new infections have </a:t>
            </a:r>
            <a:r>
              <a:rPr lang="fr-FR" dirty="0" err="1"/>
              <a:t>decrease</a:t>
            </a:r>
            <a:r>
              <a:rPr lang="fr-FR" dirty="0"/>
              <a:t> </a:t>
            </a:r>
            <a:r>
              <a:rPr lang="fr-FR" dirty="0" err="1"/>
              <a:t>from</a:t>
            </a:r>
            <a:r>
              <a:rPr lang="fr-FR" dirty="0"/>
              <a:t> 2.7 million </a:t>
            </a:r>
            <a:r>
              <a:rPr lang="fr-FR" dirty="0" err="1"/>
              <a:t>we</a:t>
            </a:r>
            <a:r>
              <a:rPr lang="fr-FR" dirty="0"/>
              <a:t> are </a:t>
            </a:r>
            <a:r>
              <a:rPr lang="fr-FR" dirty="0" err="1"/>
              <a:t>now</a:t>
            </a:r>
            <a:r>
              <a:rPr lang="fr-FR" dirty="0"/>
              <a:t> at  1.5 million in 2020 </a:t>
            </a:r>
          </a:p>
          <a:p>
            <a:endParaRPr lang="fr-FR" dirty="0"/>
          </a:p>
          <a:p>
            <a:r>
              <a:rPr lang="fr-FR" dirty="0"/>
              <a:t>Ressources </a:t>
            </a:r>
            <a:r>
              <a:rPr lang="fr-FR" dirty="0" err="1"/>
              <a:t>aivalable</a:t>
            </a:r>
            <a:r>
              <a:rPr lang="fr-FR" dirty="0"/>
              <a:t> </a:t>
            </a:r>
            <a:r>
              <a:rPr lang="fr-FR" dirty="0" err="1"/>
              <a:t>were</a:t>
            </a:r>
            <a:r>
              <a:rPr lang="fr-FR" dirty="0"/>
              <a:t> 4.4 billion in 2000 </a:t>
            </a:r>
            <a:r>
              <a:rPr lang="fr-FR" dirty="0" err="1"/>
              <a:t>while</a:t>
            </a:r>
            <a:r>
              <a:rPr lang="fr-FR" dirty="0"/>
              <a:t> more </a:t>
            </a:r>
            <a:r>
              <a:rPr lang="fr-FR" dirty="0" err="1"/>
              <a:t>than</a:t>
            </a:r>
            <a:r>
              <a:rPr lang="fr-FR" dirty="0"/>
              <a:t> 18.6 billion </a:t>
            </a:r>
            <a:r>
              <a:rPr lang="fr-FR" dirty="0" err="1"/>
              <a:t>were</a:t>
            </a:r>
            <a:r>
              <a:rPr lang="fr-FR" dirty="0"/>
              <a:t> needed in 2020. </a:t>
            </a:r>
          </a:p>
          <a:p>
            <a:endParaRPr lang="fr-FR" dirty="0"/>
          </a:p>
          <a:p>
            <a:r>
              <a:rPr lang="fr-FR" dirty="0" err="1"/>
              <a:t>without</a:t>
            </a:r>
            <a:r>
              <a:rPr lang="fr-FR" dirty="0"/>
              <a:t> a </a:t>
            </a:r>
            <a:r>
              <a:rPr lang="fr-FR" dirty="0" err="1"/>
              <a:t>dedicated</a:t>
            </a:r>
            <a:r>
              <a:rPr lang="fr-FR" dirty="0"/>
              <a:t> </a:t>
            </a:r>
            <a:r>
              <a:rPr lang="fr-FR" dirty="0" err="1"/>
              <a:t>resources</a:t>
            </a:r>
            <a:r>
              <a:rPr lang="fr-FR" dirty="0"/>
              <a:t> in 2021  </a:t>
            </a:r>
            <a:r>
              <a:rPr lang="fr-FR" dirty="0" err="1"/>
              <a:t>can</a:t>
            </a:r>
            <a:r>
              <a:rPr lang="fr-FR" dirty="0"/>
              <a:t> not end  HIV.</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3105D9-7C36-A545-ABAB-B7101DE1B0C2}"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262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There are multiple threats to health in Africa Disease – including HIV </a:t>
            </a:r>
            <a:endParaRPr lang="x-none"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Emerging pandemics – including COVID-19</a:t>
            </a:r>
          </a:p>
          <a:p>
            <a:pPr lvl="0"/>
            <a:endParaRPr lang="en-CA" sz="1200" kern="1200" dirty="0">
              <a:solidFill>
                <a:schemeClr val="tx1"/>
              </a:solidFill>
              <a:effectLst/>
              <a:latin typeface="+mn-lt"/>
              <a:ea typeface="+mn-ea"/>
              <a:cs typeface="+mn-cs"/>
            </a:endParaRPr>
          </a:p>
          <a:p>
            <a:pPr marL="285750" indent="-285750" fontAlgn="base">
              <a:spcBef>
                <a:spcPts val="400"/>
              </a:spcBef>
              <a:spcAft>
                <a:spcPts val="400"/>
              </a:spcAft>
              <a:buFont typeface="Arial" panose="020B0604020202020204" pitchFamily="34" charset="0"/>
              <a:buChar char="•"/>
            </a:pPr>
            <a:r>
              <a:rPr lang="en-US" sz="1200" dirty="0"/>
              <a:t>Without access to medicines, Africans are susceptible to the three big killer diseases on the continent: malaria, tuberculosis and HIV</a:t>
            </a:r>
          </a:p>
          <a:p>
            <a:pPr marL="285750" indent="-285750" fontAlgn="base">
              <a:spcBef>
                <a:spcPts val="400"/>
              </a:spcBef>
              <a:spcAft>
                <a:spcPts val="400"/>
              </a:spcAft>
              <a:buFont typeface="Arial" panose="020B0604020202020204" pitchFamily="34" charset="0"/>
              <a:buChar char="•"/>
            </a:pPr>
            <a:r>
              <a:rPr lang="en-US" sz="1200" dirty="0"/>
              <a:t>Globally, 50% of children under five who die of pneumonia, diarrhea, measles, HIV, tuberculosis and malaria are in Africa</a:t>
            </a:r>
            <a:r>
              <a:rPr lang="en-CA" sz="1200" dirty="0"/>
              <a:t> </a:t>
            </a:r>
          </a:p>
          <a:p>
            <a:pPr marL="285750" indent="-285750" fontAlgn="base">
              <a:spcBef>
                <a:spcPts val="400"/>
              </a:spcBef>
              <a:spcAft>
                <a:spcPts val="400"/>
              </a:spcAft>
              <a:buFont typeface="Arial" panose="020B0604020202020204" pitchFamily="34" charset="0"/>
              <a:buChar char="•"/>
            </a:pPr>
            <a:r>
              <a:rPr lang="en-CA" sz="1200" dirty="0"/>
              <a:t>Double burden communicable/non-communicable diseases - non-communicable diseases the greatest future threat </a:t>
            </a:r>
            <a:endParaRPr lang="x-none" sz="1200" dirty="0"/>
          </a:p>
          <a:p>
            <a:pPr lvl="0"/>
            <a:endParaRPr lang="x-none"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Intersecting inequalities</a:t>
            </a:r>
          </a:p>
          <a:p>
            <a:pPr lvl="0"/>
            <a:endParaRPr lang="en-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Ebola, Zika - and </a:t>
            </a:r>
            <a:r>
              <a:rPr lang="x-none" sz="1200" dirty="0"/>
              <a:t>now COVID-19</a:t>
            </a:r>
          </a:p>
          <a:p>
            <a:pPr marL="285750" indent="-285750">
              <a:spcBef>
                <a:spcPts val="400"/>
              </a:spcBef>
              <a:spcAft>
                <a:spcPts val="400"/>
              </a:spcAft>
              <a:buFont typeface="Arial" panose="020B0604020202020204" pitchFamily="34" charset="0"/>
              <a:buChar char="•"/>
            </a:pPr>
            <a:r>
              <a:rPr lang="en-GB" sz="1200" dirty="0"/>
              <a:t>Social, economic, racial and gender </a:t>
            </a:r>
          </a:p>
          <a:p>
            <a:pPr marL="285750" indent="-285750">
              <a:spcBef>
                <a:spcPts val="400"/>
              </a:spcBef>
              <a:spcAft>
                <a:spcPts val="400"/>
              </a:spcAft>
              <a:buFont typeface="Arial" panose="020B0604020202020204" pitchFamily="34" charset="0"/>
              <a:buChar char="•"/>
            </a:pPr>
            <a:r>
              <a:rPr lang="en-US" sz="1200" dirty="0"/>
              <a:t>In access to health services (e.g. financial – user fees; geographical; socio-economic)</a:t>
            </a:r>
          </a:p>
          <a:p>
            <a:pPr marL="285750" indent="-285750">
              <a:spcBef>
                <a:spcPts val="400"/>
              </a:spcBef>
              <a:spcAft>
                <a:spcPts val="400"/>
              </a:spcAft>
              <a:buFont typeface="Arial" panose="020B0604020202020204" pitchFamily="34" charset="0"/>
              <a:buChar char="•"/>
            </a:pPr>
            <a:r>
              <a:rPr lang="en-US" sz="1200" dirty="0"/>
              <a:t>Exacerbated for those who are most vulnerable and underserved (e.g. key populations; AGYW)</a:t>
            </a:r>
            <a:endParaRPr lang="x-none" sz="1200" dirty="0"/>
          </a:p>
          <a:p>
            <a:pPr lvl="0"/>
            <a:endParaRPr lang="x-none"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Fragile health systems</a:t>
            </a:r>
          </a:p>
          <a:p>
            <a:pPr marL="285750" indent="-285750">
              <a:spcBef>
                <a:spcPts val="400"/>
              </a:spcBef>
              <a:spcAft>
                <a:spcPts val="400"/>
              </a:spcAft>
              <a:buFont typeface="Arial" panose="020B0604020202020204" pitchFamily="34" charset="0"/>
              <a:buChar char="•"/>
            </a:pPr>
            <a:r>
              <a:rPr lang="x-none" dirty="0"/>
              <a:t>Shortage of medical professionals (one doctor for every 5000 patients in Africa) </a:t>
            </a:r>
          </a:p>
          <a:p>
            <a:pPr marL="285750" indent="-285750">
              <a:spcBef>
                <a:spcPts val="400"/>
              </a:spcBef>
              <a:spcAft>
                <a:spcPts val="400"/>
              </a:spcAft>
              <a:buFont typeface="Arial" panose="020B0604020202020204" pitchFamily="34" charset="0"/>
              <a:buChar char="•"/>
            </a:pPr>
            <a:r>
              <a:rPr lang="en-US" dirty="0"/>
              <a:t>Corruption </a:t>
            </a:r>
          </a:p>
          <a:p>
            <a:pPr marL="285750" indent="-285750">
              <a:spcBef>
                <a:spcPts val="400"/>
              </a:spcBef>
              <a:spcAft>
                <a:spcPts val="400"/>
              </a:spcAft>
              <a:buFont typeface="Arial" panose="020B0604020202020204" pitchFamily="34" charset="0"/>
              <a:buChar char="•"/>
            </a:pPr>
            <a:r>
              <a:rPr lang="x-none" dirty="0"/>
              <a:t>Insufficient budget allocation – unequal distribution of resources</a:t>
            </a:r>
          </a:p>
          <a:p>
            <a:pPr marL="285750" indent="-285750">
              <a:spcBef>
                <a:spcPts val="400"/>
              </a:spcBef>
              <a:spcAft>
                <a:spcPts val="400"/>
              </a:spcAft>
              <a:buFont typeface="Arial" panose="020B0604020202020204" pitchFamily="34" charset="0"/>
              <a:buChar char="•"/>
            </a:pPr>
            <a:r>
              <a:rPr lang="x-none" dirty="0"/>
              <a:t>Disruptions in supply of medications and services</a:t>
            </a:r>
          </a:p>
          <a:p>
            <a:pPr lvl="0"/>
            <a:endParaRPr lang="x-none"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Mobility and humanitarian emergencies</a:t>
            </a:r>
          </a:p>
          <a:p>
            <a:pPr marL="285750" indent="-285750">
              <a:spcBef>
                <a:spcPts val="400"/>
              </a:spcBef>
              <a:spcAft>
                <a:spcPts val="400"/>
              </a:spcAft>
              <a:buFont typeface="Arial" panose="020B0604020202020204" pitchFamily="34" charset="0"/>
              <a:buChar char="•"/>
            </a:pPr>
            <a:r>
              <a:rPr lang="x-none" dirty="0"/>
              <a:t>25.4 million migrants (IOM)</a:t>
            </a:r>
          </a:p>
          <a:p>
            <a:pPr marL="285750" indent="-285750">
              <a:spcBef>
                <a:spcPts val="400"/>
              </a:spcBef>
              <a:spcAft>
                <a:spcPts val="400"/>
              </a:spcAft>
              <a:buFont typeface="Arial" panose="020B0604020202020204" pitchFamily="34" charset="0"/>
              <a:buChar char="•"/>
            </a:pPr>
            <a:r>
              <a:rPr lang="en-GB" dirty="0">
                <a:solidFill>
                  <a:srgbClr val="FF0000"/>
                </a:solidFill>
              </a:rPr>
              <a:t>33.4 million total new deplacement in 2019 and 8.5 million as a result of conflict and violence </a:t>
            </a:r>
            <a:r>
              <a:rPr lang="fr-ML" dirty="0">
                <a:solidFill>
                  <a:srgbClr val="FF0000"/>
                </a:solidFill>
              </a:rPr>
              <a:t>Sub-Saharan Africa was the region with the highest figure with 4,597000</a:t>
            </a:r>
          </a:p>
          <a:p>
            <a:pPr marL="285750" indent="-285750">
              <a:spcBef>
                <a:spcPts val="400"/>
              </a:spcBef>
              <a:spcAft>
                <a:spcPts val="400"/>
              </a:spcAft>
              <a:buFont typeface="Arial" panose="020B0604020202020204" pitchFamily="34" charset="0"/>
              <a:buChar char="•"/>
            </a:pPr>
            <a:r>
              <a:rPr lang="fr-ML" dirty="0">
                <a:solidFill>
                  <a:srgbClr val="FF0000"/>
                </a:solidFill>
              </a:rPr>
              <a:t>MENA 2,566,000 New </a:t>
            </a:r>
            <a:r>
              <a:rPr lang="fr-ML" dirty="0" err="1">
                <a:solidFill>
                  <a:srgbClr val="FF0000"/>
                </a:solidFill>
              </a:rPr>
              <a:t>displacements</a:t>
            </a:r>
            <a:r>
              <a:rPr lang="fr-ML" dirty="0">
                <a:solidFill>
                  <a:srgbClr val="FF0000"/>
                </a:solidFill>
              </a:rPr>
              <a:t> by </a:t>
            </a:r>
            <a:r>
              <a:rPr lang="fr-ML" dirty="0" err="1">
                <a:solidFill>
                  <a:srgbClr val="FF0000"/>
                </a:solidFill>
              </a:rPr>
              <a:t>conflict</a:t>
            </a:r>
            <a:r>
              <a:rPr lang="fr-ML" dirty="0">
                <a:solidFill>
                  <a:srgbClr val="FF0000"/>
                </a:solidFill>
              </a:rPr>
              <a:t> and violence </a:t>
            </a:r>
          </a:p>
          <a:p>
            <a:pPr marL="285750" indent="-285750">
              <a:spcBef>
                <a:spcPts val="400"/>
              </a:spcBef>
              <a:spcAft>
                <a:spcPts val="400"/>
              </a:spcAft>
              <a:buFont typeface="Arial" panose="020B0604020202020204" pitchFamily="34" charset="0"/>
              <a:buChar char="•"/>
            </a:pPr>
            <a:r>
              <a:rPr lang="en-CA" dirty="0"/>
              <a:t>80 </a:t>
            </a:r>
            <a:r>
              <a:rPr lang="x-none" dirty="0"/>
              <a:t>million refugees in</a:t>
            </a:r>
            <a:r>
              <a:rPr lang="en-CA" dirty="0"/>
              <a:t> mid </a:t>
            </a:r>
            <a:r>
              <a:rPr lang="x-none" dirty="0"/>
              <a:t> 2020</a:t>
            </a:r>
            <a:r>
              <a:rPr lang="en-CA" dirty="0"/>
              <a:t> </a:t>
            </a:r>
            <a:endParaRPr lang="x-none" dirty="0"/>
          </a:p>
          <a:p>
            <a:pPr lvl="0"/>
            <a:endParaRPr lang="x-none"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Climate change.</a:t>
            </a:r>
          </a:p>
          <a:p>
            <a:pPr marL="342900" indent="-342900">
              <a:spcBef>
                <a:spcPts val="400"/>
              </a:spcBef>
              <a:spcAft>
                <a:spcPts val="400"/>
              </a:spcAft>
              <a:buFont typeface="Arial" panose="020B0604020202020204" pitchFamily="34" charset="0"/>
              <a:buChar char="•"/>
            </a:pPr>
            <a:r>
              <a:rPr lang="en-GB" dirty="0"/>
              <a:t>Increasing impacts on livelihoods</a:t>
            </a:r>
          </a:p>
          <a:p>
            <a:pPr marL="342900" indent="-342900">
              <a:spcBef>
                <a:spcPts val="400"/>
              </a:spcBef>
              <a:spcAft>
                <a:spcPts val="400"/>
              </a:spcAft>
              <a:buFont typeface="Arial" panose="020B0604020202020204" pitchFamily="34" charset="0"/>
              <a:buChar char="•"/>
            </a:pPr>
            <a:r>
              <a:rPr lang="en-GB" dirty="0"/>
              <a:t>Exacerbating displacement and other mobility</a:t>
            </a:r>
          </a:p>
          <a:p>
            <a:pPr marL="342900" indent="-342900">
              <a:spcBef>
                <a:spcPts val="400"/>
              </a:spcBef>
              <a:spcAft>
                <a:spcPts val="400"/>
              </a:spcAft>
              <a:buFont typeface="Arial" panose="020B0604020202020204" pitchFamily="34" charset="0"/>
              <a:buChar char="•"/>
            </a:pPr>
            <a:r>
              <a:rPr lang="en-GB" dirty="0"/>
              <a:t>Interruption of access to health services</a:t>
            </a:r>
            <a:endParaRPr lang="x-none" dirty="0"/>
          </a:p>
          <a:p>
            <a:pPr lvl="0"/>
            <a:endParaRPr lang="x-none" sz="1200" kern="1200" dirty="0">
              <a:solidFill>
                <a:schemeClr val="tx1"/>
              </a:solidFill>
              <a:effectLst/>
              <a:latin typeface="+mn-lt"/>
              <a:ea typeface="+mn-ea"/>
              <a:cs typeface="+mn-cs"/>
            </a:endParaRP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7BF66D-F1F8-4F3A-A02C-2189BAF8734D}"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080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Turning specifically to HIV and COVID-19, the data show these are real threats – particularly when related vulnerabilities are combined.</a:t>
            </a:r>
            <a:endParaRPr lang="x-none" sz="1200" kern="1200" dirty="0">
              <a:solidFill>
                <a:schemeClr val="tx1"/>
              </a:solidFill>
              <a:effectLst/>
              <a:latin typeface="+mn-lt"/>
              <a:ea typeface="+mn-ea"/>
              <a:cs typeface="+mn-cs"/>
            </a:endParaRP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7BF66D-F1F8-4F3A-A02C-2189BAF8734D}"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6418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Key populations – sex workers, men who have sex with men, transgender people, people who inject drugs and prisoners – are yet further impacted in emergencies. Existing barriers to services are exacerbated.</a:t>
            </a:r>
            <a:endParaRPr lang="x-none" sz="1200" kern="1200" dirty="0">
              <a:solidFill>
                <a:schemeClr val="tx1"/>
              </a:solidFill>
              <a:effectLst/>
              <a:latin typeface="+mn-lt"/>
              <a:ea typeface="+mn-ea"/>
              <a:cs typeface="+mn-cs"/>
            </a:endParaRP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7BF66D-F1F8-4F3A-A02C-2189BAF8734D}"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522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COVID-19 has had and continues to have disproportionate impacts on those who are already most vulnerable – those with low or unstable incomes and in precarious living situations; those at risk of violence; those with already-restricted access to services; and those excluded from society. People living with, affected by and/or at risk of HIV are often part of these groups.</a:t>
            </a:r>
            <a:endParaRPr lang="x-none" sz="1200" kern="1200" dirty="0">
              <a:solidFill>
                <a:schemeClr val="tx1"/>
              </a:solidFill>
              <a:effectLst/>
              <a:latin typeface="+mn-lt"/>
              <a:ea typeface="+mn-ea"/>
              <a:cs typeface="+mn-cs"/>
            </a:endParaRP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3105D9-7C36-A545-ABAB-B7101DE1B0C2}"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233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COVID-19 has had and continues to have disproportionate impacts on those who are already most vulnerable – those with low or unstable incomes and in precarious living situations; those at risk of violence; those with already-restricted access to services; and those excluded from society. People living with, affected by and/or at risk of HIV are often part of these groups.</a:t>
            </a:r>
            <a:endParaRPr lang="x-none" sz="1200" kern="1200" dirty="0">
              <a:solidFill>
                <a:schemeClr val="tx1"/>
              </a:solidFill>
              <a:effectLst/>
              <a:latin typeface="+mn-lt"/>
              <a:ea typeface="+mn-ea"/>
              <a:cs typeface="+mn-cs"/>
            </a:endParaRP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3105D9-7C36-A545-ABAB-B7101DE1B0C2}"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515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500"/>
              </a:spcBef>
              <a:spcAft>
                <a:spcPts val="500"/>
              </a:spcAft>
              <a:buFont typeface="Wingdings" pitchFamily="2" charset="2"/>
              <a:buChar char="Ø"/>
            </a:pPr>
            <a:r>
              <a:rPr lang="en-GB" b="1" dirty="0"/>
              <a:t>The threat is the virus: Not people; not migrants, refugees, stranded or displaced persons. </a:t>
            </a:r>
          </a:p>
          <a:p>
            <a:pPr marL="742950" lvl="1" indent="-285750">
              <a:spcBef>
                <a:spcPts val="500"/>
              </a:spcBef>
              <a:spcAft>
                <a:spcPts val="500"/>
              </a:spcAft>
              <a:buFont typeface="Arial" panose="020B0604020202020204" pitchFamily="34" charset="0"/>
              <a:buChar char="•"/>
            </a:pPr>
            <a:r>
              <a:rPr lang="en-GB" dirty="0"/>
              <a:t>Migrants are not inherently more at risk of contracting or transmitting infectious diseases: the conditions in which they migrate, live or work influence or compound health risks, including access to health services.</a:t>
            </a:r>
          </a:p>
          <a:p>
            <a:endParaRPr lang="en-CA" dirty="0"/>
          </a:p>
          <a:p>
            <a:pPr marL="285750" indent="-285750">
              <a:spcBef>
                <a:spcPts val="500"/>
              </a:spcBef>
              <a:spcAft>
                <a:spcPts val="500"/>
              </a:spcAft>
              <a:buFont typeface="Wingdings" pitchFamily="2" charset="2"/>
              <a:buChar char="Ø"/>
            </a:pPr>
            <a:r>
              <a:rPr lang="en-GB" dirty="0"/>
              <a:t>COVID-19 is having a devastating impact on migration, human mobility and displacement</a:t>
            </a:r>
          </a:p>
          <a:p>
            <a:pPr marL="742950" lvl="1" indent="-285750">
              <a:spcBef>
                <a:spcPts val="500"/>
              </a:spcBef>
              <a:spcAft>
                <a:spcPts val="500"/>
              </a:spcAft>
              <a:buFont typeface="Arial" panose="020B0604020202020204" pitchFamily="34" charset="0"/>
              <a:buChar char="•"/>
            </a:pPr>
            <a:r>
              <a:rPr lang="en-GB" dirty="0"/>
              <a:t>Travel restrictions and border closures have left many migrants stranded in often precarious situations.</a:t>
            </a:r>
          </a:p>
          <a:p>
            <a:pPr marL="742950" lvl="1" indent="-285750">
              <a:spcBef>
                <a:spcPts val="600"/>
              </a:spcBef>
              <a:spcAft>
                <a:spcPts val="600"/>
              </a:spcAft>
              <a:buFont typeface="Arial" panose="020B0604020202020204" pitchFamily="34" charset="0"/>
              <a:buChar char="•"/>
            </a:pPr>
            <a:r>
              <a:rPr lang="en-GB" dirty="0"/>
              <a:t>Possible diminished avenues for safe, regular and orderly migration</a:t>
            </a:r>
          </a:p>
          <a:p>
            <a:pPr marL="285750" indent="-285750">
              <a:spcBef>
                <a:spcPts val="600"/>
              </a:spcBef>
              <a:spcAft>
                <a:spcPts val="600"/>
              </a:spcAft>
              <a:buFont typeface="Arial" panose="020B0604020202020204" pitchFamily="34" charset="0"/>
              <a:buChar char="•"/>
            </a:pPr>
            <a:r>
              <a:rPr lang="en-GB" dirty="0"/>
              <a:t>Mobile and displaced populations are more likely to reside in overcrowded households, informal dwellings or camps/camp-like settings where capacity, resources and access to services are limited</a:t>
            </a:r>
          </a:p>
          <a:p>
            <a:pPr marL="312738" lvl="1" indent="-282575">
              <a:spcBef>
                <a:spcPts val="600"/>
              </a:spcBef>
              <a:spcAft>
                <a:spcPts val="600"/>
              </a:spcAft>
              <a:buFont typeface="Arial" panose="020B0604020202020204" pitchFamily="34" charset="0"/>
              <a:buChar char="•"/>
            </a:pPr>
            <a:r>
              <a:rPr lang="en-GB" dirty="0"/>
              <a:t>Migrants are more likely to be precariously employed in the informal economy, with limited provision for (or fear of seeking access to) social protection, adequate food, housing, health and social services. </a:t>
            </a: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3105D9-7C36-A545-ABAB-B7101DE1B0C2}"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471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060B5B-FD0F-426A-A369-34ECE0886C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a-ET"/>
          </a:p>
        </p:txBody>
      </p:sp>
      <p:sp>
        <p:nvSpPr>
          <p:cNvPr id="3" name="Subtitle 2">
            <a:extLst>
              <a:ext uri="{FF2B5EF4-FFF2-40B4-BE49-F238E27FC236}">
                <a16:creationId xmlns:a16="http://schemas.microsoft.com/office/drawing/2014/main" xmlns="" id="{45DD6D89-A1F7-4AAD-AD36-7629A87CD6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a-ET"/>
          </a:p>
        </p:txBody>
      </p:sp>
      <p:sp>
        <p:nvSpPr>
          <p:cNvPr id="4" name="Date Placeholder 3">
            <a:extLst>
              <a:ext uri="{FF2B5EF4-FFF2-40B4-BE49-F238E27FC236}">
                <a16:creationId xmlns:a16="http://schemas.microsoft.com/office/drawing/2014/main" xmlns="" id="{51468DFA-676C-4AC6-A10C-5435F50018E7}"/>
              </a:ext>
            </a:extLst>
          </p:cNvPr>
          <p:cNvSpPr>
            <a:spLocks noGrp="1"/>
          </p:cNvSpPr>
          <p:nvPr>
            <p:ph type="dt" sz="half" idx="10"/>
          </p:nvPr>
        </p:nvSpPr>
        <p:spPr/>
        <p:txBody>
          <a:bodyPr/>
          <a:lstStyle/>
          <a:p>
            <a:fld id="{7C7975A7-4A77-44A1-A8EE-7BE69FA076F5}" type="datetimeFigureOut">
              <a:rPr lang="aa-ET" smtClean="0"/>
              <a:t>06/04/2021</a:t>
            </a:fld>
            <a:endParaRPr lang="aa-ET"/>
          </a:p>
        </p:txBody>
      </p:sp>
      <p:sp>
        <p:nvSpPr>
          <p:cNvPr id="5" name="Footer Placeholder 4">
            <a:extLst>
              <a:ext uri="{FF2B5EF4-FFF2-40B4-BE49-F238E27FC236}">
                <a16:creationId xmlns:a16="http://schemas.microsoft.com/office/drawing/2014/main" xmlns="" id="{9AC94665-A8B4-4274-A1B0-F2D261282DAF}"/>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xmlns="" id="{08F7C6D9-FE8E-400B-BEE3-E2A4EB811AAD}"/>
              </a:ext>
            </a:extLst>
          </p:cNvPr>
          <p:cNvSpPr>
            <a:spLocks noGrp="1"/>
          </p:cNvSpPr>
          <p:nvPr>
            <p:ph type="sldNum" sz="quarter" idx="12"/>
          </p:nvPr>
        </p:nvSpPr>
        <p:spPr/>
        <p:txBody>
          <a:bodyPr/>
          <a:lstStyle/>
          <a:p>
            <a:fld id="{2275CED0-D81D-4EC1-8CDD-6098DFEC228E}" type="slidenum">
              <a:rPr lang="aa-ET" smtClean="0"/>
              <a:t>‹#›</a:t>
            </a:fld>
            <a:endParaRPr lang="aa-ET"/>
          </a:p>
        </p:txBody>
      </p:sp>
    </p:spTree>
    <p:extLst>
      <p:ext uri="{BB962C8B-B14F-4D97-AF65-F5344CB8AC3E}">
        <p14:creationId xmlns:p14="http://schemas.microsoft.com/office/powerpoint/2010/main" val="138140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5CC12E-F499-4A14-977A-192FD791DCF8}"/>
              </a:ext>
            </a:extLst>
          </p:cNvPr>
          <p:cNvSpPr>
            <a:spLocks noGrp="1"/>
          </p:cNvSpPr>
          <p:nvPr>
            <p:ph type="title"/>
          </p:nvPr>
        </p:nvSpPr>
        <p:spPr/>
        <p:txBody>
          <a:bodyPr/>
          <a:lstStyle/>
          <a:p>
            <a:r>
              <a:rPr lang="en-US"/>
              <a:t>Click to edit Master title style</a:t>
            </a:r>
            <a:endParaRPr lang="aa-ET"/>
          </a:p>
        </p:txBody>
      </p:sp>
      <p:sp>
        <p:nvSpPr>
          <p:cNvPr id="3" name="Vertical Text Placeholder 2">
            <a:extLst>
              <a:ext uri="{FF2B5EF4-FFF2-40B4-BE49-F238E27FC236}">
                <a16:creationId xmlns:a16="http://schemas.microsoft.com/office/drawing/2014/main" xmlns="" id="{9E7C4AF9-3080-4B59-B485-996187FFB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xmlns="" id="{97DAC52E-1501-4510-A23C-63D22151D949}"/>
              </a:ext>
            </a:extLst>
          </p:cNvPr>
          <p:cNvSpPr>
            <a:spLocks noGrp="1"/>
          </p:cNvSpPr>
          <p:nvPr>
            <p:ph type="dt" sz="half" idx="10"/>
          </p:nvPr>
        </p:nvSpPr>
        <p:spPr/>
        <p:txBody>
          <a:bodyPr/>
          <a:lstStyle/>
          <a:p>
            <a:fld id="{7C7975A7-4A77-44A1-A8EE-7BE69FA076F5}" type="datetimeFigureOut">
              <a:rPr lang="aa-ET" smtClean="0"/>
              <a:t>06/04/2021</a:t>
            </a:fld>
            <a:endParaRPr lang="aa-ET"/>
          </a:p>
        </p:txBody>
      </p:sp>
      <p:sp>
        <p:nvSpPr>
          <p:cNvPr id="5" name="Footer Placeholder 4">
            <a:extLst>
              <a:ext uri="{FF2B5EF4-FFF2-40B4-BE49-F238E27FC236}">
                <a16:creationId xmlns:a16="http://schemas.microsoft.com/office/drawing/2014/main" xmlns="" id="{EC09819D-3C78-42A0-8B50-EF0E81617406}"/>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xmlns="" id="{9C759165-3BFE-465C-BC9C-E8CDE6C46368}"/>
              </a:ext>
            </a:extLst>
          </p:cNvPr>
          <p:cNvSpPr>
            <a:spLocks noGrp="1"/>
          </p:cNvSpPr>
          <p:nvPr>
            <p:ph type="sldNum" sz="quarter" idx="12"/>
          </p:nvPr>
        </p:nvSpPr>
        <p:spPr/>
        <p:txBody>
          <a:bodyPr/>
          <a:lstStyle/>
          <a:p>
            <a:fld id="{2275CED0-D81D-4EC1-8CDD-6098DFEC228E}" type="slidenum">
              <a:rPr lang="aa-ET" smtClean="0"/>
              <a:t>‹#›</a:t>
            </a:fld>
            <a:endParaRPr lang="aa-ET"/>
          </a:p>
        </p:txBody>
      </p:sp>
    </p:spTree>
    <p:extLst>
      <p:ext uri="{BB962C8B-B14F-4D97-AF65-F5344CB8AC3E}">
        <p14:creationId xmlns:p14="http://schemas.microsoft.com/office/powerpoint/2010/main" val="355491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037CDCC-9636-4DD0-B52E-15489AD778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a-ET"/>
          </a:p>
        </p:txBody>
      </p:sp>
      <p:sp>
        <p:nvSpPr>
          <p:cNvPr id="3" name="Vertical Text Placeholder 2">
            <a:extLst>
              <a:ext uri="{FF2B5EF4-FFF2-40B4-BE49-F238E27FC236}">
                <a16:creationId xmlns:a16="http://schemas.microsoft.com/office/drawing/2014/main" xmlns="" id="{DCE11D39-BC48-4359-B07E-C8346A431A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xmlns="" id="{3111F70C-4D20-490B-AA47-CFE8A7F37E04}"/>
              </a:ext>
            </a:extLst>
          </p:cNvPr>
          <p:cNvSpPr>
            <a:spLocks noGrp="1"/>
          </p:cNvSpPr>
          <p:nvPr>
            <p:ph type="dt" sz="half" idx="10"/>
          </p:nvPr>
        </p:nvSpPr>
        <p:spPr/>
        <p:txBody>
          <a:bodyPr/>
          <a:lstStyle/>
          <a:p>
            <a:fld id="{7C7975A7-4A77-44A1-A8EE-7BE69FA076F5}" type="datetimeFigureOut">
              <a:rPr lang="aa-ET" smtClean="0"/>
              <a:t>06/04/2021</a:t>
            </a:fld>
            <a:endParaRPr lang="aa-ET"/>
          </a:p>
        </p:txBody>
      </p:sp>
      <p:sp>
        <p:nvSpPr>
          <p:cNvPr id="5" name="Footer Placeholder 4">
            <a:extLst>
              <a:ext uri="{FF2B5EF4-FFF2-40B4-BE49-F238E27FC236}">
                <a16:creationId xmlns:a16="http://schemas.microsoft.com/office/drawing/2014/main" xmlns="" id="{52BAD52A-FFDB-4B32-83AD-69F756ABFBCB}"/>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xmlns="" id="{05983924-4AC4-4823-84DA-12CFAA7A5D55}"/>
              </a:ext>
            </a:extLst>
          </p:cNvPr>
          <p:cNvSpPr>
            <a:spLocks noGrp="1"/>
          </p:cNvSpPr>
          <p:nvPr>
            <p:ph type="sldNum" sz="quarter" idx="12"/>
          </p:nvPr>
        </p:nvSpPr>
        <p:spPr/>
        <p:txBody>
          <a:bodyPr/>
          <a:lstStyle/>
          <a:p>
            <a:fld id="{2275CED0-D81D-4EC1-8CDD-6098DFEC228E}" type="slidenum">
              <a:rPr lang="aa-ET" smtClean="0"/>
              <a:t>‹#›</a:t>
            </a:fld>
            <a:endParaRPr lang="aa-ET"/>
          </a:p>
        </p:txBody>
      </p:sp>
    </p:spTree>
    <p:extLst>
      <p:ext uri="{BB962C8B-B14F-4D97-AF65-F5344CB8AC3E}">
        <p14:creationId xmlns:p14="http://schemas.microsoft.com/office/powerpoint/2010/main" val="2409763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A7173F7-E214-4044-A55D-2ED7009FC3B1}"/>
              </a:ext>
            </a:extLst>
          </p:cNvPr>
          <p:cNvPicPr>
            <a:picLocks noChangeAspect="1"/>
          </p:cNvPicPr>
          <p:nvPr/>
        </p:nvPicPr>
        <p:blipFill>
          <a:blip r:embed="rId2"/>
          <a:srcRect/>
          <a:stretch>
            <a:fillRect/>
          </a:stretch>
        </p:blipFill>
        <p:spPr>
          <a:xfrm>
            <a:off x="0" y="0"/>
            <a:ext cx="12192000" cy="6858000"/>
          </a:xfrm>
          <a:prstGeom prst="rect">
            <a:avLst/>
          </a:prstGeom>
          <a:noFill/>
          <a:ln cap="flat">
            <a:noFill/>
          </a:ln>
        </p:spPr>
      </p:pic>
    </p:spTree>
    <p:extLst>
      <p:ext uri="{BB962C8B-B14F-4D97-AF65-F5344CB8AC3E}">
        <p14:creationId xmlns:p14="http://schemas.microsoft.com/office/powerpoint/2010/main" val="58000834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61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9AD65D-12D0-4291-9C27-D853578F556D}"/>
              </a:ext>
            </a:extLst>
          </p:cNvPr>
          <p:cNvSpPr>
            <a:spLocks noGrp="1"/>
          </p:cNvSpPr>
          <p:nvPr>
            <p:ph type="title"/>
          </p:nvPr>
        </p:nvSpPr>
        <p:spPr/>
        <p:txBody>
          <a:bodyPr/>
          <a:lstStyle/>
          <a:p>
            <a:r>
              <a:rPr lang="en-US"/>
              <a:t>Click to edit Master title style</a:t>
            </a:r>
            <a:endParaRPr lang="aa-ET"/>
          </a:p>
        </p:txBody>
      </p:sp>
      <p:sp>
        <p:nvSpPr>
          <p:cNvPr id="3" name="Content Placeholder 2">
            <a:extLst>
              <a:ext uri="{FF2B5EF4-FFF2-40B4-BE49-F238E27FC236}">
                <a16:creationId xmlns:a16="http://schemas.microsoft.com/office/drawing/2014/main" xmlns="" id="{5BA7DAC4-06BB-4C55-B05F-92DA85C3E0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xmlns="" id="{6167CBB4-F614-4380-B937-7EBDAE83DD07}"/>
              </a:ext>
            </a:extLst>
          </p:cNvPr>
          <p:cNvSpPr>
            <a:spLocks noGrp="1"/>
          </p:cNvSpPr>
          <p:nvPr>
            <p:ph type="dt" sz="half" idx="10"/>
          </p:nvPr>
        </p:nvSpPr>
        <p:spPr/>
        <p:txBody>
          <a:bodyPr/>
          <a:lstStyle/>
          <a:p>
            <a:fld id="{7C7975A7-4A77-44A1-A8EE-7BE69FA076F5}" type="datetimeFigureOut">
              <a:rPr lang="aa-ET" smtClean="0"/>
              <a:t>06/04/2021</a:t>
            </a:fld>
            <a:endParaRPr lang="aa-ET"/>
          </a:p>
        </p:txBody>
      </p:sp>
      <p:sp>
        <p:nvSpPr>
          <p:cNvPr id="5" name="Footer Placeholder 4">
            <a:extLst>
              <a:ext uri="{FF2B5EF4-FFF2-40B4-BE49-F238E27FC236}">
                <a16:creationId xmlns:a16="http://schemas.microsoft.com/office/drawing/2014/main" xmlns="" id="{2F4117BB-9B92-4A79-A49F-3058570FD95F}"/>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xmlns="" id="{DDDE135F-77B2-4F14-B1F9-BB954E91027B}"/>
              </a:ext>
            </a:extLst>
          </p:cNvPr>
          <p:cNvSpPr>
            <a:spLocks noGrp="1"/>
          </p:cNvSpPr>
          <p:nvPr>
            <p:ph type="sldNum" sz="quarter" idx="12"/>
          </p:nvPr>
        </p:nvSpPr>
        <p:spPr/>
        <p:txBody>
          <a:bodyPr/>
          <a:lstStyle/>
          <a:p>
            <a:fld id="{2275CED0-D81D-4EC1-8CDD-6098DFEC228E}" type="slidenum">
              <a:rPr lang="aa-ET" smtClean="0"/>
              <a:t>‹#›</a:t>
            </a:fld>
            <a:endParaRPr lang="aa-ET"/>
          </a:p>
        </p:txBody>
      </p:sp>
    </p:spTree>
    <p:extLst>
      <p:ext uri="{BB962C8B-B14F-4D97-AF65-F5344CB8AC3E}">
        <p14:creationId xmlns:p14="http://schemas.microsoft.com/office/powerpoint/2010/main" val="291119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902736-D1D0-40A2-A259-5BC2C06766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a-ET"/>
          </a:p>
        </p:txBody>
      </p:sp>
      <p:sp>
        <p:nvSpPr>
          <p:cNvPr id="3" name="Text Placeholder 2">
            <a:extLst>
              <a:ext uri="{FF2B5EF4-FFF2-40B4-BE49-F238E27FC236}">
                <a16:creationId xmlns:a16="http://schemas.microsoft.com/office/drawing/2014/main" xmlns="" id="{43BEB7A9-5323-41A6-B1CC-04ABDDAC5B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B395EA7-6C5A-4818-832E-29CACA13B500}"/>
              </a:ext>
            </a:extLst>
          </p:cNvPr>
          <p:cNvSpPr>
            <a:spLocks noGrp="1"/>
          </p:cNvSpPr>
          <p:nvPr>
            <p:ph type="dt" sz="half" idx="10"/>
          </p:nvPr>
        </p:nvSpPr>
        <p:spPr/>
        <p:txBody>
          <a:bodyPr/>
          <a:lstStyle/>
          <a:p>
            <a:fld id="{7C7975A7-4A77-44A1-A8EE-7BE69FA076F5}" type="datetimeFigureOut">
              <a:rPr lang="aa-ET" smtClean="0"/>
              <a:t>06/04/2021</a:t>
            </a:fld>
            <a:endParaRPr lang="aa-ET"/>
          </a:p>
        </p:txBody>
      </p:sp>
      <p:sp>
        <p:nvSpPr>
          <p:cNvPr id="5" name="Footer Placeholder 4">
            <a:extLst>
              <a:ext uri="{FF2B5EF4-FFF2-40B4-BE49-F238E27FC236}">
                <a16:creationId xmlns:a16="http://schemas.microsoft.com/office/drawing/2014/main" xmlns="" id="{3ECA49B1-DF29-40A7-A8A2-F6172D053AF8}"/>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xmlns="" id="{EB70F758-7F29-4DF0-AE71-B871C9987755}"/>
              </a:ext>
            </a:extLst>
          </p:cNvPr>
          <p:cNvSpPr>
            <a:spLocks noGrp="1"/>
          </p:cNvSpPr>
          <p:nvPr>
            <p:ph type="sldNum" sz="quarter" idx="12"/>
          </p:nvPr>
        </p:nvSpPr>
        <p:spPr/>
        <p:txBody>
          <a:bodyPr/>
          <a:lstStyle/>
          <a:p>
            <a:fld id="{2275CED0-D81D-4EC1-8CDD-6098DFEC228E}" type="slidenum">
              <a:rPr lang="aa-ET" smtClean="0"/>
              <a:t>‹#›</a:t>
            </a:fld>
            <a:endParaRPr lang="aa-ET"/>
          </a:p>
        </p:txBody>
      </p:sp>
    </p:spTree>
    <p:extLst>
      <p:ext uri="{BB962C8B-B14F-4D97-AF65-F5344CB8AC3E}">
        <p14:creationId xmlns:p14="http://schemas.microsoft.com/office/powerpoint/2010/main" val="208859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914679-9EEC-4261-B810-3BCB6A6A1332}"/>
              </a:ext>
            </a:extLst>
          </p:cNvPr>
          <p:cNvSpPr>
            <a:spLocks noGrp="1"/>
          </p:cNvSpPr>
          <p:nvPr>
            <p:ph type="title"/>
          </p:nvPr>
        </p:nvSpPr>
        <p:spPr/>
        <p:txBody>
          <a:bodyPr/>
          <a:lstStyle/>
          <a:p>
            <a:r>
              <a:rPr lang="en-US"/>
              <a:t>Click to edit Master title style</a:t>
            </a:r>
            <a:endParaRPr lang="aa-ET"/>
          </a:p>
        </p:txBody>
      </p:sp>
      <p:sp>
        <p:nvSpPr>
          <p:cNvPr id="3" name="Content Placeholder 2">
            <a:extLst>
              <a:ext uri="{FF2B5EF4-FFF2-40B4-BE49-F238E27FC236}">
                <a16:creationId xmlns:a16="http://schemas.microsoft.com/office/drawing/2014/main" xmlns="" id="{A7071367-8FF0-4900-A18F-066C81DD41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Content Placeholder 3">
            <a:extLst>
              <a:ext uri="{FF2B5EF4-FFF2-40B4-BE49-F238E27FC236}">
                <a16:creationId xmlns:a16="http://schemas.microsoft.com/office/drawing/2014/main" xmlns="" id="{359B0B83-EBC5-4B09-B763-5E74A1C657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5" name="Date Placeholder 4">
            <a:extLst>
              <a:ext uri="{FF2B5EF4-FFF2-40B4-BE49-F238E27FC236}">
                <a16:creationId xmlns:a16="http://schemas.microsoft.com/office/drawing/2014/main" xmlns="" id="{5E1E2385-0544-4CE1-8A83-BF3A0BFD7F49}"/>
              </a:ext>
            </a:extLst>
          </p:cNvPr>
          <p:cNvSpPr>
            <a:spLocks noGrp="1"/>
          </p:cNvSpPr>
          <p:nvPr>
            <p:ph type="dt" sz="half" idx="10"/>
          </p:nvPr>
        </p:nvSpPr>
        <p:spPr/>
        <p:txBody>
          <a:bodyPr/>
          <a:lstStyle/>
          <a:p>
            <a:fld id="{7C7975A7-4A77-44A1-A8EE-7BE69FA076F5}" type="datetimeFigureOut">
              <a:rPr lang="aa-ET" smtClean="0"/>
              <a:t>06/04/2021</a:t>
            </a:fld>
            <a:endParaRPr lang="aa-ET"/>
          </a:p>
        </p:txBody>
      </p:sp>
      <p:sp>
        <p:nvSpPr>
          <p:cNvPr id="6" name="Footer Placeholder 5">
            <a:extLst>
              <a:ext uri="{FF2B5EF4-FFF2-40B4-BE49-F238E27FC236}">
                <a16:creationId xmlns:a16="http://schemas.microsoft.com/office/drawing/2014/main" xmlns="" id="{21E6BD77-AF85-4695-A4F3-725D5EAB6DD9}"/>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xmlns="" id="{3FFB081F-36F6-442D-8173-7B24E192BB02}"/>
              </a:ext>
            </a:extLst>
          </p:cNvPr>
          <p:cNvSpPr>
            <a:spLocks noGrp="1"/>
          </p:cNvSpPr>
          <p:nvPr>
            <p:ph type="sldNum" sz="quarter" idx="12"/>
          </p:nvPr>
        </p:nvSpPr>
        <p:spPr/>
        <p:txBody>
          <a:bodyPr/>
          <a:lstStyle/>
          <a:p>
            <a:fld id="{2275CED0-D81D-4EC1-8CDD-6098DFEC228E}" type="slidenum">
              <a:rPr lang="aa-ET" smtClean="0"/>
              <a:t>‹#›</a:t>
            </a:fld>
            <a:endParaRPr lang="aa-ET"/>
          </a:p>
        </p:txBody>
      </p:sp>
    </p:spTree>
    <p:extLst>
      <p:ext uri="{BB962C8B-B14F-4D97-AF65-F5344CB8AC3E}">
        <p14:creationId xmlns:p14="http://schemas.microsoft.com/office/powerpoint/2010/main" val="148156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7E95EF-5D74-494A-B217-65A724BDE9CE}"/>
              </a:ext>
            </a:extLst>
          </p:cNvPr>
          <p:cNvSpPr>
            <a:spLocks noGrp="1"/>
          </p:cNvSpPr>
          <p:nvPr>
            <p:ph type="title"/>
          </p:nvPr>
        </p:nvSpPr>
        <p:spPr>
          <a:xfrm>
            <a:off x="839788" y="365125"/>
            <a:ext cx="10515600" cy="1325563"/>
          </a:xfrm>
        </p:spPr>
        <p:txBody>
          <a:bodyPr/>
          <a:lstStyle/>
          <a:p>
            <a:r>
              <a:rPr lang="en-US"/>
              <a:t>Click to edit Master title style</a:t>
            </a:r>
            <a:endParaRPr lang="aa-ET"/>
          </a:p>
        </p:txBody>
      </p:sp>
      <p:sp>
        <p:nvSpPr>
          <p:cNvPr id="3" name="Text Placeholder 2">
            <a:extLst>
              <a:ext uri="{FF2B5EF4-FFF2-40B4-BE49-F238E27FC236}">
                <a16:creationId xmlns:a16="http://schemas.microsoft.com/office/drawing/2014/main" xmlns="" id="{1FF887DB-3243-4139-AE16-74D7B0FDF1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D447AA0-7A36-4819-8E86-733F328829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5" name="Text Placeholder 4">
            <a:extLst>
              <a:ext uri="{FF2B5EF4-FFF2-40B4-BE49-F238E27FC236}">
                <a16:creationId xmlns:a16="http://schemas.microsoft.com/office/drawing/2014/main" xmlns="" id="{7E7DE47D-20BC-47A6-A4D2-86E25B31C8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CDF1E3F-1FEB-48F8-918C-A5FE7626A6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7" name="Date Placeholder 6">
            <a:extLst>
              <a:ext uri="{FF2B5EF4-FFF2-40B4-BE49-F238E27FC236}">
                <a16:creationId xmlns:a16="http://schemas.microsoft.com/office/drawing/2014/main" xmlns="" id="{6A1817C9-B8A8-4F24-882F-CBD80955F40F}"/>
              </a:ext>
            </a:extLst>
          </p:cNvPr>
          <p:cNvSpPr>
            <a:spLocks noGrp="1"/>
          </p:cNvSpPr>
          <p:nvPr>
            <p:ph type="dt" sz="half" idx="10"/>
          </p:nvPr>
        </p:nvSpPr>
        <p:spPr/>
        <p:txBody>
          <a:bodyPr/>
          <a:lstStyle/>
          <a:p>
            <a:fld id="{7C7975A7-4A77-44A1-A8EE-7BE69FA076F5}" type="datetimeFigureOut">
              <a:rPr lang="aa-ET" smtClean="0"/>
              <a:t>06/04/2021</a:t>
            </a:fld>
            <a:endParaRPr lang="aa-ET"/>
          </a:p>
        </p:txBody>
      </p:sp>
      <p:sp>
        <p:nvSpPr>
          <p:cNvPr id="8" name="Footer Placeholder 7">
            <a:extLst>
              <a:ext uri="{FF2B5EF4-FFF2-40B4-BE49-F238E27FC236}">
                <a16:creationId xmlns:a16="http://schemas.microsoft.com/office/drawing/2014/main" xmlns="" id="{B16D3023-17A7-42CA-962C-55C986874A34}"/>
              </a:ext>
            </a:extLst>
          </p:cNvPr>
          <p:cNvSpPr>
            <a:spLocks noGrp="1"/>
          </p:cNvSpPr>
          <p:nvPr>
            <p:ph type="ftr" sz="quarter" idx="11"/>
          </p:nvPr>
        </p:nvSpPr>
        <p:spPr/>
        <p:txBody>
          <a:bodyPr/>
          <a:lstStyle/>
          <a:p>
            <a:endParaRPr lang="aa-ET"/>
          </a:p>
        </p:txBody>
      </p:sp>
      <p:sp>
        <p:nvSpPr>
          <p:cNvPr id="9" name="Slide Number Placeholder 8">
            <a:extLst>
              <a:ext uri="{FF2B5EF4-FFF2-40B4-BE49-F238E27FC236}">
                <a16:creationId xmlns:a16="http://schemas.microsoft.com/office/drawing/2014/main" xmlns="" id="{8ED00045-11F3-4593-AE83-E1EF8CC30358}"/>
              </a:ext>
            </a:extLst>
          </p:cNvPr>
          <p:cNvSpPr>
            <a:spLocks noGrp="1"/>
          </p:cNvSpPr>
          <p:nvPr>
            <p:ph type="sldNum" sz="quarter" idx="12"/>
          </p:nvPr>
        </p:nvSpPr>
        <p:spPr/>
        <p:txBody>
          <a:bodyPr/>
          <a:lstStyle/>
          <a:p>
            <a:fld id="{2275CED0-D81D-4EC1-8CDD-6098DFEC228E}" type="slidenum">
              <a:rPr lang="aa-ET" smtClean="0"/>
              <a:t>‹#›</a:t>
            </a:fld>
            <a:endParaRPr lang="aa-ET"/>
          </a:p>
        </p:txBody>
      </p:sp>
    </p:spTree>
    <p:extLst>
      <p:ext uri="{BB962C8B-B14F-4D97-AF65-F5344CB8AC3E}">
        <p14:creationId xmlns:p14="http://schemas.microsoft.com/office/powerpoint/2010/main" val="36136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17FE10-4BF4-42C1-B3DC-2BAC4B834CAA}"/>
              </a:ext>
            </a:extLst>
          </p:cNvPr>
          <p:cNvSpPr>
            <a:spLocks noGrp="1"/>
          </p:cNvSpPr>
          <p:nvPr>
            <p:ph type="title"/>
          </p:nvPr>
        </p:nvSpPr>
        <p:spPr/>
        <p:txBody>
          <a:bodyPr/>
          <a:lstStyle/>
          <a:p>
            <a:r>
              <a:rPr lang="en-US"/>
              <a:t>Click to edit Master title style</a:t>
            </a:r>
            <a:endParaRPr lang="aa-ET"/>
          </a:p>
        </p:txBody>
      </p:sp>
      <p:sp>
        <p:nvSpPr>
          <p:cNvPr id="3" name="Date Placeholder 2">
            <a:extLst>
              <a:ext uri="{FF2B5EF4-FFF2-40B4-BE49-F238E27FC236}">
                <a16:creationId xmlns:a16="http://schemas.microsoft.com/office/drawing/2014/main" xmlns="" id="{177D2C76-415D-4C84-8B11-D8BBF10DB002}"/>
              </a:ext>
            </a:extLst>
          </p:cNvPr>
          <p:cNvSpPr>
            <a:spLocks noGrp="1"/>
          </p:cNvSpPr>
          <p:nvPr>
            <p:ph type="dt" sz="half" idx="10"/>
          </p:nvPr>
        </p:nvSpPr>
        <p:spPr/>
        <p:txBody>
          <a:bodyPr/>
          <a:lstStyle/>
          <a:p>
            <a:fld id="{7C7975A7-4A77-44A1-A8EE-7BE69FA076F5}" type="datetimeFigureOut">
              <a:rPr lang="aa-ET" smtClean="0"/>
              <a:t>06/04/2021</a:t>
            </a:fld>
            <a:endParaRPr lang="aa-ET"/>
          </a:p>
        </p:txBody>
      </p:sp>
      <p:sp>
        <p:nvSpPr>
          <p:cNvPr id="4" name="Footer Placeholder 3">
            <a:extLst>
              <a:ext uri="{FF2B5EF4-FFF2-40B4-BE49-F238E27FC236}">
                <a16:creationId xmlns:a16="http://schemas.microsoft.com/office/drawing/2014/main" xmlns="" id="{6C1233C1-A2B9-4532-9CE9-D073595AC2AF}"/>
              </a:ext>
            </a:extLst>
          </p:cNvPr>
          <p:cNvSpPr>
            <a:spLocks noGrp="1"/>
          </p:cNvSpPr>
          <p:nvPr>
            <p:ph type="ftr" sz="quarter" idx="11"/>
          </p:nvPr>
        </p:nvSpPr>
        <p:spPr/>
        <p:txBody>
          <a:bodyPr/>
          <a:lstStyle/>
          <a:p>
            <a:endParaRPr lang="aa-ET"/>
          </a:p>
        </p:txBody>
      </p:sp>
      <p:sp>
        <p:nvSpPr>
          <p:cNvPr id="5" name="Slide Number Placeholder 4">
            <a:extLst>
              <a:ext uri="{FF2B5EF4-FFF2-40B4-BE49-F238E27FC236}">
                <a16:creationId xmlns:a16="http://schemas.microsoft.com/office/drawing/2014/main" xmlns="" id="{F7F312B2-E26D-43F0-9BA4-8266C7A321B0}"/>
              </a:ext>
            </a:extLst>
          </p:cNvPr>
          <p:cNvSpPr>
            <a:spLocks noGrp="1"/>
          </p:cNvSpPr>
          <p:nvPr>
            <p:ph type="sldNum" sz="quarter" idx="12"/>
          </p:nvPr>
        </p:nvSpPr>
        <p:spPr/>
        <p:txBody>
          <a:bodyPr/>
          <a:lstStyle/>
          <a:p>
            <a:fld id="{2275CED0-D81D-4EC1-8CDD-6098DFEC228E}" type="slidenum">
              <a:rPr lang="aa-ET" smtClean="0"/>
              <a:t>‹#›</a:t>
            </a:fld>
            <a:endParaRPr lang="aa-ET"/>
          </a:p>
        </p:txBody>
      </p:sp>
    </p:spTree>
    <p:extLst>
      <p:ext uri="{BB962C8B-B14F-4D97-AF65-F5344CB8AC3E}">
        <p14:creationId xmlns:p14="http://schemas.microsoft.com/office/powerpoint/2010/main" val="1160225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45D0719-6AA7-4F4B-9612-EE9B1EB3B05F}"/>
              </a:ext>
            </a:extLst>
          </p:cNvPr>
          <p:cNvSpPr>
            <a:spLocks noGrp="1"/>
          </p:cNvSpPr>
          <p:nvPr>
            <p:ph type="dt" sz="half" idx="10"/>
          </p:nvPr>
        </p:nvSpPr>
        <p:spPr/>
        <p:txBody>
          <a:bodyPr/>
          <a:lstStyle/>
          <a:p>
            <a:fld id="{7C7975A7-4A77-44A1-A8EE-7BE69FA076F5}" type="datetimeFigureOut">
              <a:rPr lang="aa-ET" smtClean="0"/>
              <a:t>06/04/2021</a:t>
            </a:fld>
            <a:endParaRPr lang="aa-ET"/>
          </a:p>
        </p:txBody>
      </p:sp>
      <p:sp>
        <p:nvSpPr>
          <p:cNvPr id="3" name="Footer Placeholder 2">
            <a:extLst>
              <a:ext uri="{FF2B5EF4-FFF2-40B4-BE49-F238E27FC236}">
                <a16:creationId xmlns:a16="http://schemas.microsoft.com/office/drawing/2014/main" xmlns="" id="{79E42633-7FC3-45FB-9A89-92444BD740C6}"/>
              </a:ext>
            </a:extLst>
          </p:cNvPr>
          <p:cNvSpPr>
            <a:spLocks noGrp="1"/>
          </p:cNvSpPr>
          <p:nvPr>
            <p:ph type="ftr" sz="quarter" idx="11"/>
          </p:nvPr>
        </p:nvSpPr>
        <p:spPr/>
        <p:txBody>
          <a:bodyPr/>
          <a:lstStyle/>
          <a:p>
            <a:endParaRPr lang="aa-ET"/>
          </a:p>
        </p:txBody>
      </p:sp>
      <p:sp>
        <p:nvSpPr>
          <p:cNvPr id="4" name="Slide Number Placeholder 3">
            <a:extLst>
              <a:ext uri="{FF2B5EF4-FFF2-40B4-BE49-F238E27FC236}">
                <a16:creationId xmlns:a16="http://schemas.microsoft.com/office/drawing/2014/main" xmlns="" id="{D2840CE6-A428-4BEF-B089-DC1757B65EE8}"/>
              </a:ext>
            </a:extLst>
          </p:cNvPr>
          <p:cNvSpPr>
            <a:spLocks noGrp="1"/>
          </p:cNvSpPr>
          <p:nvPr>
            <p:ph type="sldNum" sz="quarter" idx="12"/>
          </p:nvPr>
        </p:nvSpPr>
        <p:spPr/>
        <p:txBody>
          <a:bodyPr/>
          <a:lstStyle/>
          <a:p>
            <a:fld id="{2275CED0-D81D-4EC1-8CDD-6098DFEC228E}" type="slidenum">
              <a:rPr lang="aa-ET" smtClean="0"/>
              <a:t>‹#›</a:t>
            </a:fld>
            <a:endParaRPr lang="aa-ET"/>
          </a:p>
        </p:txBody>
      </p:sp>
    </p:spTree>
    <p:extLst>
      <p:ext uri="{BB962C8B-B14F-4D97-AF65-F5344CB8AC3E}">
        <p14:creationId xmlns:p14="http://schemas.microsoft.com/office/powerpoint/2010/main" val="2799590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74BEEE-C592-4C0A-BEE1-4E03CEF0F7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a-ET"/>
          </a:p>
        </p:txBody>
      </p:sp>
      <p:sp>
        <p:nvSpPr>
          <p:cNvPr id="3" name="Content Placeholder 2">
            <a:extLst>
              <a:ext uri="{FF2B5EF4-FFF2-40B4-BE49-F238E27FC236}">
                <a16:creationId xmlns:a16="http://schemas.microsoft.com/office/drawing/2014/main" xmlns="" id="{12AB0517-EF7A-47B8-A3E0-B8A4104D4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Text Placeholder 3">
            <a:extLst>
              <a:ext uri="{FF2B5EF4-FFF2-40B4-BE49-F238E27FC236}">
                <a16:creationId xmlns:a16="http://schemas.microsoft.com/office/drawing/2014/main" xmlns="" id="{375E89D9-914E-4DD6-BA15-6E20675EE6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A5A5F05-BE49-47DE-8E52-E59D4535EFF8}"/>
              </a:ext>
            </a:extLst>
          </p:cNvPr>
          <p:cNvSpPr>
            <a:spLocks noGrp="1"/>
          </p:cNvSpPr>
          <p:nvPr>
            <p:ph type="dt" sz="half" idx="10"/>
          </p:nvPr>
        </p:nvSpPr>
        <p:spPr/>
        <p:txBody>
          <a:bodyPr/>
          <a:lstStyle/>
          <a:p>
            <a:fld id="{7C7975A7-4A77-44A1-A8EE-7BE69FA076F5}" type="datetimeFigureOut">
              <a:rPr lang="aa-ET" smtClean="0"/>
              <a:t>06/04/2021</a:t>
            </a:fld>
            <a:endParaRPr lang="aa-ET"/>
          </a:p>
        </p:txBody>
      </p:sp>
      <p:sp>
        <p:nvSpPr>
          <p:cNvPr id="6" name="Footer Placeholder 5">
            <a:extLst>
              <a:ext uri="{FF2B5EF4-FFF2-40B4-BE49-F238E27FC236}">
                <a16:creationId xmlns:a16="http://schemas.microsoft.com/office/drawing/2014/main" xmlns="" id="{C4DAA85E-BE66-402D-B0D9-D7BFF478D7F5}"/>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xmlns="" id="{40EEBBF6-9C90-466B-B4CD-75A39DA3AC70}"/>
              </a:ext>
            </a:extLst>
          </p:cNvPr>
          <p:cNvSpPr>
            <a:spLocks noGrp="1"/>
          </p:cNvSpPr>
          <p:nvPr>
            <p:ph type="sldNum" sz="quarter" idx="12"/>
          </p:nvPr>
        </p:nvSpPr>
        <p:spPr/>
        <p:txBody>
          <a:bodyPr/>
          <a:lstStyle/>
          <a:p>
            <a:fld id="{2275CED0-D81D-4EC1-8CDD-6098DFEC228E}" type="slidenum">
              <a:rPr lang="aa-ET" smtClean="0"/>
              <a:t>‹#›</a:t>
            </a:fld>
            <a:endParaRPr lang="aa-ET"/>
          </a:p>
        </p:txBody>
      </p:sp>
    </p:spTree>
    <p:extLst>
      <p:ext uri="{BB962C8B-B14F-4D97-AF65-F5344CB8AC3E}">
        <p14:creationId xmlns:p14="http://schemas.microsoft.com/office/powerpoint/2010/main" val="392224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526E86-162C-40A2-91F8-162AAF153A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a-ET"/>
          </a:p>
        </p:txBody>
      </p:sp>
      <p:sp>
        <p:nvSpPr>
          <p:cNvPr id="3" name="Picture Placeholder 2">
            <a:extLst>
              <a:ext uri="{FF2B5EF4-FFF2-40B4-BE49-F238E27FC236}">
                <a16:creationId xmlns:a16="http://schemas.microsoft.com/office/drawing/2014/main" xmlns="" id="{9A9BD02F-341D-4361-B411-D5C20CCB22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a-ET"/>
          </a:p>
        </p:txBody>
      </p:sp>
      <p:sp>
        <p:nvSpPr>
          <p:cNvPr id="4" name="Text Placeholder 3">
            <a:extLst>
              <a:ext uri="{FF2B5EF4-FFF2-40B4-BE49-F238E27FC236}">
                <a16:creationId xmlns:a16="http://schemas.microsoft.com/office/drawing/2014/main" xmlns="" id="{AB9993F6-A640-4CEC-B008-910552155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31EAC72-CDB8-4D27-B1FC-889608ADC133}"/>
              </a:ext>
            </a:extLst>
          </p:cNvPr>
          <p:cNvSpPr>
            <a:spLocks noGrp="1"/>
          </p:cNvSpPr>
          <p:nvPr>
            <p:ph type="dt" sz="half" idx="10"/>
          </p:nvPr>
        </p:nvSpPr>
        <p:spPr/>
        <p:txBody>
          <a:bodyPr/>
          <a:lstStyle/>
          <a:p>
            <a:fld id="{7C7975A7-4A77-44A1-A8EE-7BE69FA076F5}" type="datetimeFigureOut">
              <a:rPr lang="aa-ET" smtClean="0"/>
              <a:t>06/04/2021</a:t>
            </a:fld>
            <a:endParaRPr lang="aa-ET"/>
          </a:p>
        </p:txBody>
      </p:sp>
      <p:sp>
        <p:nvSpPr>
          <p:cNvPr id="6" name="Footer Placeholder 5">
            <a:extLst>
              <a:ext uri="{FF2B5EF4-FFF2-40B4-BE49-F238E27FC236}">
                <a16:creationId xmlns:a16="http://schemas.microsoft.com/office/drawing/2014/main" xmlns="" id="{4748F93A-C0CC-408B-8316-D79712A7B54B}"/>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xmlns="" id="{C71D534F-E949-4ADE-9E14-E6A3FEE94187}"/>
              </a:ext>
            </a:extLst>
          </p:cNvPr>
          <p:cNvSpPr>
            <a:spLocks noGrp="1"/>
          </p:cNvSpPr>
          <p:nvPr>
            <p:ph type="sldNum" sz="quarter" idx="12"/>
          </p:nvPr>
        </p:nvSpPr>
        <p:spPr/>
        <p:txBody>
          <a:bodyPr/>
          <a:lstStyle/>
          <a:p>
            <a:fld id="{2275CED0-D81D-4EC1-8CDD-6098DFEC228E}" type="slidenum">
              <a:rPr lang="aa-ET" smtClean="0"/>
              <a:t>‹#›</a:t>
            </a:fld>
            <a:endParaRPr lang="aa-ET"/>
          </a:p>
        </p:txBody>
      </p:sp>
    </p:spTree>
    <p:extLst>
      <p:ext uri="{BB962C8B-B14F-4D97-AF65-F5344CB8AC3E}">
        <p14:creationId xmlns:p14="http://schemas.microsoft.com/office/powerpoint/2010/main" val="2791155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7BEC6BC-D9A9-4323-8B8C-9679203C4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a-ET"/>
          </a:p>
        </p:txBody>
      </p:sp>
      <p:sp>
        <p:nvSpPr>
          <p:cNvPr id="3" name="Text Placeholder 2">
            <a:extLst>
              <a:ext uri="{FF2B5EF4-FFF2-40B4-BE49-F238E27FC236}">
                <a16:creationId xmlns:a16="http://schemas.microsoft.com/office/drawing/2014/main" xmlns="" id="{90492E10-22C3-4C71-A353-02C8F45557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xmlns="" id="{5F5991A8-2B4E-4901-B102-C30BBD228B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975A7-4A77-44A1-A8EE-7BE69FA076F5}" type="datetimeFigureOut">
              <a:rPr lang="aa-ET" smtClean="0"/>
              <a:t>06/04/2021</a:t>
            </a:fld>
            <a:endParaRPr lang="aa-ET"/>
          </a:p>
        </p:txBody>
      </p:sp>
      <p:sp>
        <p:nvSpPr>
          <p:cNvPr id="5" name="Footer Placeholder 4">
            <a:extLst>
              <a:ext uri="{FF2B5EF4-FFF2-40B4-BE49-F238E27FC236}">
                <a16:creationId xmlns:a16="http://schemas.microsoft.com/office/drawing/2014/main" xmlns="" id="{478AE695-A65E-4259-8CDC-1F273A53D5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a-ET"/>
          </a:p>
        </p:txBody>
      </p:sp>
      <p:sp>
        <p:nvSpPr>
          <p:cNvPr id="6" name="Slide Number Placeholder 5">
            <a:extLst>
              <a:ext uri="{FF2B5EF4-FFF2-40B4-BE49-F238E27FC236}">
                <a16:creationId xmlns:a16="http://schemas.microsoft.com/office/drawing/2014/main" xmlns="" id="{BA434794-EDE7-4291-BC73-668F47B4A3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5CED0-D81D-4EC1-8CDD-6098DFEC228E}" type="slidenum">
              <a:rPr lang="aa-ET" smtClean="0"/>
              <a:t>‹#›</a:t>
            </a:fld>
            <a:endParaRPr lang="aa-ET"/>
          </a:p>
        </p:txBody>
      </p:sp>
    </p:spTree>
    <p:extLst>
      <p:ext uri="{BB962C8B-B14F-4D97-AF65-F5344CB8AC3E}">
        <p14:creationId xmlns:p14="http://schemas.microsoft.com/office/powerpoint/2010/main" val="1077082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6">
            <a:extLst>
              <a:ext uri="{FF2B5EF4-FFF2-40B4-BE49-F238E27FC236}">
                <a16:creationId xmlns:a16="http://schemas.microsoft.com/office/drawing/2014/main" xmlns="" id="{EEC1ECE6-2EAD-446D-BD7E-B7AA84F7272C}"/>
              </a:ext>
            </a:extLst>
          </p:cNvPr>
          <p:cNvSpPr txBox="1">
            <a:spLocks/>
          </p:cNvSpPr>
          <p:nvPr/>
        </p:nvSpPr>
        <p:spPr bwMode="auto">
          <a:xfrm>
            <a:off x="576943" y="383042"/>
            <a:ext cx="500538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20000"/>
              </a:lnSpc>
              <a:spcBef>
                <a:spcPct val="20000"/>
              </a:spcBef>
              <a:spcAft>
                <a:spcPts val="0"/>
              </a:spcAft>
              <a:buClrTx/>
              <a:buSzTx/>
              <a:buFont typeface="Arial" panose="020B0604020202020204" pitchFamily="34" charset="0"/>
              <a:buNone/>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UNAIDS | March 2021</a:t>
            </a:r>
          </a:p>
        </p:txBody>
      </p:sp>
      <p:sp>
        <p:nvSpPr>
          <p:cNvPr id="7171" name="Title 1">
            <a:extLst>
              <a:ext uri="{FF2B5EF4-FFF2-40B4-BE49-F238E27FC236}">
                <a16:creationId xmlns:a16="http://schemas.microsoft.com/office/drawing/2014/main" xmlns="" id="{9EAE8988-7000-43F7-BD8A-5E8FE630BC73}"/>
              </a:ext>
            </a:extLst>
          </p:cNvPr>
          <p:cNvSpPr txBox="1">
            <a:spLocks/>
          </p:cNvSpPr>
          <p:nvPr/>
        </p:nvSpPr>
        <p:spPr bwMode="auto">
          <a:xfrm>
            <a:off x="305134" y="652123"/>
            <a:ext cx="12191999" cy="142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4472C4">
                    <a:lumMod val="75000"/>
                  </a:srgbClr>
                </a:solidFill>
                <a:effectLst/>
                <a:uLnTx/>
                <a:uFillTx/>
                <a:latin typeface="Calibri" panose="020F0502020204030204"/>
                <a:ea typeface="ＭＳ Ｐゴシック" panose="020B0600070205080204" pitchFamily="34" charset="-128"/>
                <a:cs typeface="+mn-cs"/>
              </a:rPr>
              <a:t>Africa: Contemporary and Future Health Challenges</a:t>
            </a:r>
            <a:r>
              <a:rPr kumimoji="0" lang="x-none" sz="6600" b="1" i="0" u="none" strike="noStrike" kern="1200" cap="none" spc="0" normalizeH="0" baseline="0" noProof="0">
                <a:ln>
                  <a:noFill/>
                </a:ln>
                <a:solidFill>
                  <a:srgbClr val="4472C4">
                    <a:lumMod val="75000"/>
                  </a:srgbClr>
                </a:solidFill>
                <a:effectLst/>
                <a:uLnTx/>
                <a:uFillTx/>
                <a:latin typeface="Calibri" panose="020F0502020204030204"/>
                <a:ea typeface="ＭＳ Ｐゴシック" panose="020B0600070205080204" pitchFamily="34" charset="-128"/>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3200" b="1" i="0" u="none" strike="noStrike" kern="1200" cap="none" spc="0" normalizeH="0" baseline="0" noProof="0">
                <a:ln>
                  <a:noFill/>
                </a:ln>
                <a:solidFill>
                  <a:srgbClr val="4472C4">
                    <a:lumMod val="75000"/>
                  </a:srgbClr>
                </a:solidFill>
                <a:effectLst/>
                <a:uLnTx/>
                <a:uFillTx/>
                <a:latin typeface="Calibri" panose="020F0502020204030204"/>
                <a:ea typeface="ＭＳ Ｐゴシック" panose="020B0600070205080204" pitchFamily="34" charset="-128"/>
                <a:cs typeface="+mn-cs"/>
              </a:rPr>
              <a:t>DIHAD </a:t>
            </a:r>
            <a:endParaRPr kumimoji="0" lang="x-none" sz="3200" b="1" i="0" u="none" strike="noStrike" kern="1200" cap="none" spc="0" normalizeH="0" baseline="0" noProof="0" dirty="0">
              <a:ln>
                <a:noFill/>
              </a:ln>
              <a:solidFill>
                <a:srgbClr val="4472C4">
                  <a:lumMod val="75000"/>
                </a:srgbClr>
              </a:solidFill>
              <a:effectLst/>
              <a:uLnTx/>
              <a:uFillTx/>
              <a:latin typeface="Calibri" panose="020F0502020204030204"/>
              <a:ea typeface="ＭＳ Ｐゴシック" panose="020B0600070205080204" pitchFamily="34" charset="-128"/>
              <a:cs typeface="+mn-cs"/>
            </a:endParaRPr>
          </a:p>
        </p:txBody>
      </p:sp>
      <p:sp>
        <p:nvSpPr>
          <p:cNvPr id="7172" name="Text Placeholder 6">
            <a:extLst>
              <a:ext uri="{FF2B5EF4-FFF2-40B4-BE49-F238E27FC236}">
                <a16:creationId xmlns:a16="http://schemas.microsoft.com/office/drawing/2014/main" xmlns="" id="{7DD13014-C2A4-4A1A-A9D9-A448D357D8EE}"/>
              </a:ext>
            </a:extLst>
          </p:cNvPr>
          <p:cNvSpPr txBox="1">
            <a:spLocks/>
          </p:cNvSpPr>
          <p:nvPr/>
        </p:nvSpPr>
        <p:spPr bwMode="auto">
          <a:xfrm>
            <a:off x="305134" y="2764971"/>
            <a:ext cx="11076039" cy="66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ＭＳ Ｐゴシック" panose="020B0600070205080204" pitchFamily="34" charset="-128"/>
                <a:cs typeface="+mn-cs"/>
              </a:rPr>
              <a:t>COVID-19 and HIV: Ending inequalities</a:t>
            </a:r>
          </a:p>
        </p:txBody>
      </p:sp>
      <p:pic>
        <p:nvPicPr>
          <p:cNvPr id="7173" name="Picture 7">
            <a:extLst>
              <a:ext uri="{FF2B5EF4-FFF2-40B4-BE49-F238E27FC236}">
                <a16:creationId xmlns:a16="http://schemas.microsoft.com/office/drawing/2014/main" xmlns="" id="{C4CBCCAD-A2B9-492A-97AB-A6CC5A2E7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74" y="3529572"/>
            <a:ext cx="11824447" cy="415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1446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3716C9C-FDA2-4348-9CC2-1346A3A5FA3B}"/>
              </a:ext>
            </a:extLst>
          </p:cNvPr>
          <p:cNvSpPr txBox="1"/>
          <p:nvPr/>
        </p:nvSpPr>
        <p:spPr>
          <a:xfrm>
            <a:off x="4294447" y="637210"/>
            <a:ext cx="360310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Mobility and COVID-19</a:t>
            </a:r>
          </a:p>
        </p:txBody>
      </p:sp>
      <p:sp>
        <p:nvSpPr>
          <p:cNvPr id="5" name="Rectangle 4">
            <a:extLst>
              <a:ext uri="{FF2B5EF4-FFF2-40B4-BE49-F238E27FC236}">
                <a16:creationId xmlns:a16="http://schemas.microsoft.com/office/drawing/2014/main" xmlns="" id="{2066E26D-62A0-894F-A54F-26CE6FD77EF2}"/>
              </a:ext>
            </a:extLst>
          </p:cNvPr>
          <p:cNvSpPr/>
          <p:nvPr/>
        </p:nvSpPr>
        <p:spPr>
          <a:xfrm>
            <a:off x="209466" y="1160430"/>
            <a:ext cx="11773065" cy="4634602"/>
          </a:xfrm>
          <a:prstGeom prst="rect">
            <a:avLst/>
          </a:prstGeom>
        </p:spPr>
        <p:txBody>
          <a:bodyPr wrap="square">
            <a:spAutoFit/>
          </a:bodyPr>
          <a:lstStyle/>
          <a:p>
            <a:pPr marL="0" marR="0" lvl="0" indent="0" algn="l" defTabSz="914400" rtl="0" eaLnBrk="1" fontAlgn="auto" latinLnBrk="0" hangingPunct="1">
              <a:lnSpc>
                <a:spcPct val="100000"/>
              </a:lnSpc>
              <a:spcBef>
                <a:spcPts val="500"/>
              </a:spcBef>
              <a:spcAft>
                <a:spcPts val="5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500"/>
              </a:spcBef>
              <a:spcAft>
                <a:spcPts val="500"/>
              </a:spcAft>
              <a:buClrTx/>
              <a:buSzTx/>
              <a:buFont typeface="Wingdings" pitchFamily="2" charset="2"/>
              <a:buChar char="Ø"/>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COVID-19 has highlighted existing inequalities and rights violations</a:t>
            </a:r>
          </a:p>
          <a:p>
            <a:pPr marL="285750" marR="0" lvl="0" indent="-285750" algn="l" defTabSz="914400" rtl="0" eaLnBrk="1" fontAlgn="auto" latinLnBrk="0" hangingPunct="1">
              <a:lnSpc>
                <a:spcPct val="100000"/>
              </a:lnSpc>
              <a:spcBef>
                <a:spcPts val="500"/>
              </a:spcBef>
              <a:spcAft>
                <a:spcPts val="500"/>
              </a:spcAft>
              <a:buClrTx/>
              <a:buSzTx/>
              <a:buFont typeface="Wingdings" pitchFamily="2" charset="2"/>
              <a:buChar char="Ø"/>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500"/>
              </a:spcBef>
              <a:spcAft>
                <a:spcPts val="500"/>
              </a:spcAft>
              <a:buClrTx/>
              <a:buSzTx/>
              <a:buFont typeface="Wingdings" pitchFamily="2" charset="2"/>
              <a:buChar char="Ø"/>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The threat is the virus: Not people; not migrants, refugees, stranded or displaced</a:t>
            </a:r>
          </a:p>
          <a:p>
            <a:pPr marL="0" marR="0" lvl="0" indent="0" algn="l" defTabSz="914400" rtl="0" eaLnBrk="1" fontAlgn="auto" latinLnBrk="0" hangingPunct="1">
              <a:lnSpc>
                <a:spcPct val="100000"/>
              </a:lnSpc>
              <a:spcBef>
                <a:spcPts val="500"/>
              </a:spcBef>
              <a:spcAft>
                <a:spcPts val="5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 persons. </a:t>
            </a:r>
          </a:p>
          <a:p>
            <a:pPr marL="0" marR="0" lvl="0" indent="0" algn="l" defTabSz="914400" rtl="0" eaLnBrk="1" fontAlgn="auto" latinLnBrk="0" hangingPunct="1">
              <a:lnSpc>
                <a:spcPct val="100000"/>
              </a:lnSpc>
              <a:spcBef>
                <a:spcPts val="500"/>
              </a:spcBef>
              <a:spcAft>
                <a:spcPts val="50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500"/>
              </a:spcBef>
              <a:spcAft>
                <a:spcPts val="500"/>
              </a:spcAft>
              <a:buClrTx/>
              <a:buSzTx/>
              <a:buFont typeface="Wingdings" pitchFamily="2" charset="2"/>
              <a:buChar char="Ø"/>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COVID-19 is having a devastating impact on migration, human mobility and displacement</a:t>
            </a:r>
          </a:p>
          <a:p>
            <a:pPr marL="285750" marR="0" lvl="0" indent="-285750" algn="l" defTabSz="914400" rtl="0" eaLnBrk="1" fontAlgn="auto" latinLnBrk="0" hangingPunct="1">
              <a:lnSpc>
                <a:spcPct val="100000"/>
              </a:lnSpc>
              <a:spcBef>
                <a:spcPts val="500"/>
              </a:spcBef>
              <a:spcAft>
                <a:spcPts val="500"/>
              </a:spcAft>
              <a:buClrTx/>
              <a:buSzTx/>
              <a:buFont typeface="Wingdings" pitchFamily="2" charset="2"/>
              <a:buChar char="Ø"/>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500"/>
              </a:spcBef>
              <a:spcAft>
                <a:spcPts val="500"/>
              </a:spcAft>
              <a:buClrTx/>
              <a:buSzTx/>
              <a:buFont typeface="Wingdings" pitchFamily="2" charset="2"/>
              <a:buChar char="Ø"/>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Travel restrictions and border closures have left many migrants stranded in often precarious situations.</a:t>
            </a:r>
          </a:p>
          <a:p>
            <a:pPr marL="0" marR="0" lvl="0" indent="0" algn="l" defTabSz="914400" rtl="0" eaLnBrk="1" fontAlgn="auto" latinLnBrk="0" hangingPunct="1">
              <a:lnSpc>
                <a:spcPct val="100000"/>
              </a:lnSpc>
              <a:spcBef>
                <a:spcPts val="500"/>
              </a:spcBef>
              <a:spcAft>
                <a:spcPts val="5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061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A5C8C4D-1A96-1A4A-BFA2-AF2A6DA6C4D3}"/>
              </a:ext>
            </a:extLst>
          </p:cNvPr>
          <p:cNvSpPr txBox="1"/>
          <p:nvPr/>
        </p:nvSpPr>
        <p:spPr>
          <a:xfrm>
            <a:off x="803222" y="2216258"/>
            <a:ext cx="10522111"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6000" b="1" i="0" u="none" strike="noStrike" kern="1200" cap="none" spc="0" normalizeH="0" baseline="0" noProof="0" dirty="0">
                <a:ln>
                  <a:noFill/>
                </a:ln>
                <a:solidFill>
                  <a:srgbClr val="0070C0"/>
                </a:solidFill>
                <a:effectLst/>
                <a:uLnTx/>
                <a:uFillTx/>
                <a:latin typeface="Calibri" panose="020F0502020204030204"/>
                <a:ea typeface="+mn-ea"/>
                <a:cs typeface="+mn-cs"/>
              </a:rPr>
              <a:t>S</a:t>
            </a:r>
            <a:r>
              <a:rPr kumimoji="0" lang="en-GB" sz="6000" b="1" i="0" u="none" strike="noStrike" kern="1200" cap="none" spc="0" normalizeH="0" baseline="0" noProof="0" dirty="0">
                <a:ln>
                  <a:noFill/>
                </a:ln>
                <a:solidFill>
                  <a:srgbClr val="0070C0"/>
                </a:solidFill>
                <a:effectLst/>
                <a:uLnTx/>
                <a:uFillTx/>
                <a:latin typeface="Calibri" panose="020F0502020204030204"/>
                <a:ea typeface="+mn-ea"/>
                <a:cs typeface="+mn-cs"/>
              </a:rPr>
              <a:t>o</a:t>
            </a:r>
            <a:r>
              <a:rPr kumimoji="0" lang="x-none" sz="6000" b="1" i="0" u="none" strike="noStrike" kern="1200" cap="none" spc="0" normalizeH="0" baseline="0" noProof="0" dirty="0">
                <a:ln>
                  <a:noFill/>
                </a:ln>
                <a:solidFill>
                  <a:srgbClr val="0070C0"/>
                </a:solidFill>
                <a:effectLst/>
                <a:uLnTx/>
                <a:uFillTx/>
                <a:latin typeface="Calibri" panose="020F0502020204030204"/>
                <a:ea typeface="+mn-ea"/>
                <a:cs typeface="+mn-cs"/>
              </a:rPr>
              <a:t>lutions and recommendations</a:t>
            </a:r>
          </a:p>
        </p:txBody>
      </p:sp>
    </p:spTree>
    <p:extLst>
      <p:ext uri="{BB962C8B-B14F-4D97-AF65-F5344CB8AC3E}">
        <p14:creationId xmlns:p14="http://schemas.microsoft.com/office/powerpoint/2010/main" val="1397765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4F418C-4F23-E147-8339-82809CE4ADE7}"/>
              </a:ext>
            </a:extLst>
          </p:cNvPr>
          <p:cNvSpPr txBox="1">
            <a:spLocks/>
          </p:cNvSpPr>
          <p:nvPr/>
        </p:nvSpPr>
        <p:spPr>
          <a:xfrm>
            <a:off x="496289" y="0"/>
            <a:ext cx="11199421" cy="10168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2800" b="1" i="0" u="none" strike="noStrike" kern="1200" cap="none" spc="0" normalizeH="0" baseline="0" noProof="0" dirty="0">
                <a:ln>
                  <a:noFill/>
                </a:ln>
                <a:solidFill>
                  <a:srgbClr val="4472C4">
                    <a:lumMod val="75000"/>
                  </a:srgbClr>
                </a:solidFill>
                <a:effectLst/>
                <a:uLnTx/>
                <a:uFillTx/>
                <a:latin typeface="Calibri" panose="020F0502020204030204"/>
                <a:ea typeface="+mj-ea"/>
                <a:cs typeface="+mj-cs"/>
              </a:rPr>
              <a:t>Maintaining essential HIV services during COVID-19</a:t>
            </a:r>
            <a:endParaRPr kumimoji="0" lang="en-US" sz="2800" b="1" i="0" u="none" strike="noStrike" kern="1200" cap="none" spc="0" normalizeH="0" baseline="0" noProof="0" dirty="0">
              <a:ln>
                <a:noFill/>
              </a:ln>
              <a:solidFill>
                <a:srgbClr val="4472C4">
                  <a:lumMod val="75000"/>
                </a:srgbClr>
              </a:solidFill>
              <a:effectLst/>
              <a:uLnTx/>
              <a:uFillTx/>
              <a:latin typeface="Calibri" panose="020F0502020204030204"/>
              <a:ea typeface="+mj-ea"/>
              <a:cs typeface="+mj-cs"/>
            </a:endParaRPr>
          </a:p>
        </p:txBody>
      </p:sp>
      <p:sp>
        <p:nvSpPr>
          <p:cNvPr id="3" name="Rounded Rectangle 2">
            <a:extLst>
              <a:ext uri="{FF2B5EF4-FFF2-40B4-BE49-F238E27FC236}">
                <a16:creationId xmlns:a16="http://schemas.microsoft.com/office/drawing/2014/main" xmlns="" id="{446C4381-184E-8547-A2FD-1FD5E1AE5EF7}"/>
              </a:ext>
            </a:extLst>
          </p:cNvPr>
          <p:cNvSpPr/>
          <p:nvPr/>
        </p:nvSpPr>
        <p:spPr>
          <a:xfrm>
            <a:off x="299538" y="1017064"/>
            <a:ext cx="3563007"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Address stigma and discrimination and other inequalities of access</a:t>
            </a:r>
          </a:p>
        </p:txBody>
      </p:sp>
      <p:sp>
        <p:nvSpPr>
          <p:cNvPr id="6" name="Rounded Rectangle 5">
            <a:extLst>
              <a:ext uri="{FF2B5EF4-FFF2-40B4-BE49-F238E27FC236}">
                <a16:creationId xmlns:a16="http://schemas.microsoft.com/office/drawing/2014/main" xmlns="" id="{B1E07A5B-CDA3-494D-8B9C-35EFD7555709}"/>
              </a:ext>
            </a:extLst>
          </p:cNvPr>
          <p:cNvSpPr/>
          <p:nvPr/>
        </p:nvSpPr>
        <p:spPr>
          <a:xfrm>
            <a:off x="299538" y="2207554"/>
            <a:ext cx="3563007"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Ensure integration of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Food and nutrition support; social protection</a:t>
            </a:r>
          </a:p>
        </p:txBody>
      </p:sp>
      <p:sp>
        <p:nvSpPr>
          <p:cNvPr id="7" name="Rounded Rectangle 6">
            <a:extLst>
              <a:ext uri="{FF2B5EF4-FFF2-40B4-BE49-F238E27FC236}">
                <a16:creationId xmlns:a16="http://schemas.microsoft.com/office/drawing/2014/main" xmlns="" id="{A1FDAED7-9B06-044F-8D1C-FA2670200290}"/>
              </a:ext>
            </a:extLst>
          </p:cNvPr>
          <p:cNvSpPr/>
          <p:nvPr/>
        </p:nvSpPr>
        <p:spPr>
          <a:xfrm>
            <a:off x="299537" y="3426099"/>
            <a:ext cx="3563007" cy="13558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Ensure </a:t>
            </a: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eMTCT services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For</a:t>
            </a: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all pregnant, breastfeeding women and children with known HIV status</a:t>
            </a:r>
            <a:r>
              <a:rPr kumimoji="0" lang="en-US"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p>
        </p:txBody>
      </p:sp>
      <p:sp>
        <p:nvSpPr>
          <p:cNvPr id="8" name="Rounded Rectangle 7">
            <a:extLst>
              <a:ext uri="{FF2B5EF4-FFF2-40B4-BE49-F238E27FC236}">
                <a16:creationId xmlns:a16="http://schemas.microsoft.com/office/drawing/2014/main" xmlns="" id="{5BF1924D-480F-8848-ADBB-F47D4742A7E7}"/>
              </a:ext>
            </a:extLst>
          </p:cNvPr>
          <p:cNvSpPr/>
          <p:nvPr/>
        </p:nvSpPr>
        <p:spPr>
          <a:xfrm>
            <a:off x="4314495" y="4045592"/>
            <a:ext cx="3563007" cy="25046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Reduce morbidity and mortality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Ensure</a:t>
            </a:r>
            <a:r>
              <a:rPr kumimoji="0" lang="en-GB"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access to ART, anti-TB drugs and cotrimoxazole</a:t>
            </a:r>
          </a:p>
          <a:p>
            <a:pPr marL="187325" marR="0" lvl="1"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Provide longer refills of ARV (3-6 months) when possible for stable patients</a:t>
            </a:r>
            <a:r>
              <a:rPr kumimoji="0" lang="en-US"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187325" marR="0" lvl="1"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Use existing community platforms to facilitate ART distribution. </a:t>
            </a:r>
          </a:p>
        </p:txBody>
      </p:sp>
      <p:sp>
        <p:nvSpPr>
          <p:cNvPr id="10" name="Rounded Rectangle 9">
            <a:extLst>
              <a:ext uri="{FF2B5EF4-FFF2-40B4-BE49-F238E27FC236}">
                <a16:creationId xmlns:a16="http://schemas.microsoft.com/office/drawing/2014/main" xmlns="" id="{14BA4030-056E-C34C-83E5-B58477CF3BED}"/>
              </a:ext>
            </a:extLst>
          </p:cNvPr>
          <p:cNvSpPr/>
          <p:nvPr/>
        </p:nvSpPr>
        <p:spPr>
          <a:xfrm>
            <a:off x="4314657" y="2502048"/>
            <a:ext cx="3563007" cy="13558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Address SGBV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Prevent and respond to SGBV, including through survivor-centred services</a:t>
            </a:r>
          </a:p>
        </p:txBody>
      </p:sp>
      <p:sp>
        <p:nvSpPr>
          <p:cNvPr id="11" name="Rounded Rectangle 10">
            <a:extLst>
              <a:ext uri="{FF2B5EF4-FFF2-40B4-BE49-F238E27FC236}">
                <a16:creationId xmlns:a16="http://schemas.microsoft.com/office/drawing/2014/main" xmlns="" id="{F0551336-8EFC-F048-9D27-F13E173ACE8D}"/>
              </a:ext>
            </a:extLst>
          </p:cNvPr>
          <p:cNvSpPr/>
          <p:nvPr/>
        </p:nvSpPr>
        <p:spPr>
          <a:xfrm>
            <a:off x="4314657" y="958504"/>
            <a:ext cx="3563007" cy="13558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Prevent HIV transmission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Condoms; safe blood transfusion; PEP for survivors of SGBV; standard precautions in health facilities</a:t>
            </a:r>
          </a:p>
        </p:txBody>
      </p:sp>
      <p:sp>
        <p:nvSpPr>
          <p:cNvPr id="12" name="Rounded Rectangle 11">
            <a:extLst>
              <a:ext uri="{FF2B5EF4-FFF2-40B4-BE49-F238E27FC236}">
                <a16:creationId xmlns:a16="http://schemas.microsoft.com/office/drawing/2014/main" xmlns="" id="{58CD6B1D-4058-EA48-A923-D2B3045D97B9}"/>
              </a:ext>
            </a:extLst>
          </p:cNvPr>
          <p:cNvSpPr/>
          <p:nvPr/>
        </p:nvSpPr>
        <p:spPr>
          <a:xfrm>
            <a:off x="8329455" y="1167859"/>
            <a:ext cx="3563007" cy="18627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Protect people on the move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Ensure refugees, migrants and IDPs are included in COVID-19 plans and receive the same attention and support as host communities</a:t>
            </a:r>
            <a:endParaRPr kumimoji="0" lang="en-GB"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3" name="Rounded Rectangle 12">
            <a:extLst>
              <a:ext uri="{FF2B5EF4-FFF2-40B4-BE49-F238E27FC236}">
                <a16:creationId xmlns:a16="http://schemas.microsoft.com/office/drawing/2014/main" xmlns="" id="{909E2297-5F26-074B-A0D8-B784EBBC1F73}"/>
              </a:ext>
            </a:extLst>
          </p:cNvPr>
          <p:cNvSpPr/>
          <p:nvPr/>
        </p:nvSpPr>
        <p:spPr>
          <a:xfrm>
            <a:off x="8329453" y="3365369"/>
            <a:ext cx="3563007" cy="24830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HIV testing</a:t>
            </a: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event of community transmission of COVID-19, HIV testing should be reserved for clinically indicated cases and when safe and according to standard infection control procedures</a:t>
            </a:r>
            <a:r>
              <a:rPr kumimoji="0" lang="en-US"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p>
        </p:txBody>
      </p:sp>
      <p:sp>
        <p:nvSpPr>
          <p:cNvPr id="14" name="Rounded Rectangle 13">
            <a:extLst>
              <a:ext uri="{FF2B5EF4-FFF2-40B4-BE49-F238E27FC236}">
                <a16:creationId xmlns:a16="http://schemas.microsoft.com/office/drawing/2014/main" xmlns="" id="{99D25197-26BF-D340-A617-43ADBEA8F580}"/>
              </a:ext>
            </a:extLst>
          </p:cNvPr>
          <p:cNvSpPr/>
          <p:nvPr/>
        </p:nvSpPr>
        <p:spPr>
          <a:xfrm>
            <a:off x="299537" y="5044398"/>
            <a:ext cx="3563007"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Protect key populations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Continue essential preventive services</a:t>
            </a:r>
          </a:p>
        </p:txBody>
      </p:sp>
    </p:spTree>
    <p:extLst>
      <p:ext uri="{BB962C8B-B14F-4D97-AF65-F5344CB8AC3E}">
        <p14:creationId xmlns:p14="http://schemas.microsoft.com/office/powerpoint/2010/main" val="4174320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B9A352F-42DE-E148-88FE-465CCF1D6FAC}"/>
              </a:ext>
            </a:extLst>
          </p:cNvPr>
          <p:cNvSpPr txBox="1"/>
          <p:nvPr/>
        </p:nvSpPr>
        <p:spPr>
          <a:xfrm>
            <a:off x="312813" y="1730133"/>
            <a:ext cx="11311003" cy="394467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400"/>
              </a:spcBef>
              <a:spcAft>
                <a:spcPts val="400"/>
              </a:spcAft>
              <a:buClrTx/>
              <a:buSzTx/>
              <a:buFont typeface="Wingdings" pitchFamily="2" charset="2"/>
              <a:buChar char="Ø"/>
              <a:tabLst/>
              <a:defRPr/>
            </a:pPr>
            <a:r>
              <a:rPr kumimoji="0" lang="en-US" sz="2100" b="1" i="0" u="none" strike="noStrike" kern="1200" cap="none" spc="0" normalizeH="0" baseline="0" noProof="0" dirty="0">
                <a:ln>
                  <a:noFill/>
                </a:ln>
                <a:solidFill>
                  <a:prstClr val="black"/>
                </a:solidFill>
                <a:effectLst/>
                <a:uLnTx/>
                <a:uFillTx/>
                <a:latin typeface="Calibri" panose="020F0502020204030204"/>
                <a:ea typeface="+mn-ea"/>
                <a:cs typeface="+mn-cs"/>
              </a:rPr>
              <a:t>Community antiretroviral distribution in Burkina Faso, Côte d’Ivoire, Guinea Bissau, Liberia, Mali, Nigeria, and Senegal</a:t>
            </a:r>
          </a:p>
          <a:p>
            <a:pPr marL="285750" marR="0" lvl="0" indent="-28575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endParaRPr kumimoji="0" lang="en-US" sz="2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400"/>
              </a:spcBef>
              <a:spcAft>
                <a:spcPts val="400"/>
              </a:spcAft>
              <a:buClrTx/>
              <a:buSzTx/>
              <a:buFont typeface="Wingdings" pitchFamily="2" charset="2"/>
              <a:buChar char="Ø"/>
              <a:tabLst/>
              <a:defRPr/>
            </a:pPr>
            <a:r>
              <a:rPr kumimoji="0" lang="en-US" sz="2100" b="1" i="0" u="none" strike="noStrike" kern="1200" cap="none" spc="0" normalizeH="0" baseline="0" noProof="0" dirty="0">
                <a:ln>
                  <a:noFill/>
                </a:ln>
                <a:solidFill>
                  <a:prstClr val="black"/>
                </a:solidFill>
                <a:effectLst/>
                <a:uLnTx/>
                <a:uFillTx/>
                <a:latin typeface="Calibri" panose="020F0502020204030204"/>
                <a:ea typeface="+mn-ea"/>
                <a:cs typeface="+mn-cs"/>
              </a:rPr>
              <a:t>Use of WhatsApp to support counselling of people living with HIV in Togo</a:t>
            </a:r>
          </a:p>
          <a:p>
            <a:pPr marL="285750" marR="0" lvl="0" indent="-28575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endParaRPr kumimoji="0" lang="en-US" sz="2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400"/>
              </a:spcBef>
              <a:spcAft>
                <a:spcPts val="400"/>
              </a:spcAft>
              <a:buClrTx/>
              <a:buSzTx/>
              <a:buFont typeface="Wingdings" pitchFamily="2" charset="2"/>
              <a:buChar char="Ø"/>
              <a:tabLst/>
              <a:defRPr/>
            </a:pPr>
            <a:r>
              <a:rPr kumimoji="0" lang="en-US" sz="2100" b="1" i="0" u="none" strike="noStrike" kern="1200" cap="none" spc="0" normalizeH="0" baseline="0" noProof="0" dirty="0">
                <a:ln>
                  <a:noFill/>
                </a:ln>
                <a:solidFill>
                  <a:prstClr val="black"/>
                </a:solidFill>
                <a:effectLst/>
                <a:uLnTx/>
                <a:uFillTx/>
                <a:latin typeface="Calibri" panose="020F0502020204030204"/>
                <a:ea typeface="+mn-ea"/>
                <a:cs typeface="+mn-cs"/>
              </a:rPr>
              <a:t>Establishment of a supply chain situation room to ensure non-disruption in supply of HIV commodities at facility-level in Nigeria.</a:t>
            </a:r>
          </a:p>
          <a:p>
            <a:pPr marL="285750" marR="0" lvl="0" indent="-28575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endParaRPr kumimoji="0" lang="en-US" sz="2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400"/>
              </a:spcBef>
              <a:spcAft>
                <a:spcPts val="400"/>
              </a:spcAft>
              <a:buClrTx/>
              <a:buSzTx/>
              <a:buFont typeface="Wingdings" pitchFamily="2" charset="2"/>
              <a:buChar char="Ø"/>
              <a:tabLst/>
              <a:defRPr/>
            </a:pPr>
            <a:r>
              <a:rPr kumimoji="0" lang="en-US" sz="2100" b="1" i="0" u="none" strike="noStrike" kern="1200" cap="none" spc="0" normalizeH="0" baseline="0" noProof="0" dirty="0">
                <a:ln>
                  <a:noFill/>
                </a:ln>
                <a:solidFill>
                  <a:prstClr val="black"/>
                </a:solidFill>
                <a:effectLst/>
                <a:uLnTx/>
                <a:uFillTx/>
                <a:latin typeface="Calibri" panose="020F0502020204030204"/>
                <a:ea typeface="+mn-ea"/>
                <a:cs typeface="+mn-cs"/>
              </a:rPr>
              <a:t>Multisectoral survivor-centred services in Kenya for survivors of sexual violence in conflict zones</a:t>
            </a:r>
            <a:endParaRPr kumimoji="0" lang="x-none" sz="2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510C4153-6457-F94E-9757-91F78AAF2D60}"/>
              </a:ext>
            </a:extLst>
          </p:cNvPr>
          <p:cNvSpPr txBox="1"/>
          <p:nvPr/>
        </p:nvSpPr>
        <p:spPr>
          <a:xfrm>
            <a:off x="170951" y="659977"/>
            <a:ext cx="1213967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Example of </a:t>
            </a:r>
            <a:r>
              <a:rPr kumimoji="0" lang="x-none" sz="28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Good </a:t>
            </a:r>
            <a:r>
              <a:rPr kumimoji="0" lang="x-none"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practices in Africa during the COVID-19 pandemic</a:t>
            </a:r>
            <a:r>
              <a:rPr kumimoji="0" lang="x-none" sz="28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/restrictions</a:t>
            </a:r>
            <a:r>
              <a:rPr kumimoji="0" lang="en-CA"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x-none" sz="2800" b="1" i="0" u="none" strike="noStrike" kern="1200" cap="none" spc="0" normalizeH="0" baseline="0" noProof="0">
                <a:ln>
                  <a:noFill/>
                </a:ln>
                <a:solidFill>
                  <a:srgbClr val="4472C4">
                    <a:lumMod val="75000"/>
                  </a:srgbClr>
                </a:solidFill>
                <a:effectLst/>
                <a:uLnTx/>
                <a:uFillTx/>
                <a:latin typeface="Calibri" panose="020F0502020204030204"/>
                <a:ea typeface="+mn-ea"/>
                <a:cs typeface="+mn-cs"/>
              </a:rPr>
              <a:t> </a:t>
            </a:r>
            <a:endParaRPr kumimoji="0" lang="x-none"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597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84019BCF-6066-0845-B3A6-5A57027F3256}"/>
              </a:ext>
            </a:extLst>
          </p:cNvPr>
          <p:cNvSpPr txBox="1">
            <a:spLocks/>
          </p:cNvSpPr>
          <p:nvPr/>
        </p:nvSpPr>
        <p:spPr>
          <a:xfrm>
            <a:off x="676836" y="279730"/>
            <a:ext cx="10515600" cy="93181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x-none" sz="2400" b="1" i="0" u="none" strike="noStrike" kern="1200" cap="none" spc="0" normalizeH="0" baseline="0" noProof="0">
                <a:ln>
                  <a:noFill/>
                </a:ln>
                <a:solidFill>
                  <a:srgbClr val="0070C0"/>
                </a:solidFill>
                <a:effectLst/>
                <a:uLnTx/>
                <a:uFillTx/>
                <a:latin typeface="Calibri" panose="020F0502020204030204"/>
                <a:ea typeface="+mj-ea"/>
                <a:cs typeface="+mj-cs"/>
              </a:rPr>
              <a:t>Leveraging </a:t>
            </a:r>
            <a:r>
              <a:rPr kumimoji="0" lang="x-none" sz="2400" b="1" i="0" u="none" strike="noStrike" kern="1200" cap="none" spc="0" normalizeH="0" baseline="0" noProof="0" dirty="0">
                <a:ln>
                  <a:noFill/>
                </a:ln>
                <a:solidFill>
                  <a:srgbClr val="0070C0"/>
                </a:solidFill>
                <a:effectLst/>
                <a:uLnTx/>
                <a:uFillTx/>
                <a:latin typeface="Calibri" panose="020F0502020204030204"/>
                <a:ea typeface="+mj-ea"/>
                <a:cs typeface="+mj-cs"/>
              </a:rPr>
              <a:t>lessons learned from the HIV response</a:t>
            </a:r>
            <a:endPar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j-ea"/>
              <a:cs typeface="+mj-cs"/>
            </a:endParaRPr>
          </a:p>
        </p:txBody>
      </p:sp>
      <p:sp>
        <p:nvSpPr>
          <p:cNvPr id="7" name="Content Placeholder 2">
            <a:extLst>
              <a:ext uri="{FF2B5EF4-FFF2-40B4-BE49-F238E27FC236}">
                <a16:creationId xmlns:a16="http://schemas.microsoft.com/office/drawing/2014/main" xmlns="" id="{2FDC3126-5064-4040-AE3D-179C35570A35}"/>
              </a:ext>
            </a:extLst>
          </p:cNvPr>
          <p:cNvSpPr txBox="1">
            <a:spLocks/>
          </p:cNvSpPr>
          <p:nvPr/>
        </p:nvSpPr>
        <p:spPr>
          <a:xfrm>
            <a:off x="552965" y="969475"/>
            <a:ext cx="1108607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175758D1-E447-B34A-81A2-CED3BFB82C9C}"/>
              </a:ext>
            </a:extLst>
          </p:cNvPr>
          <p:cNvSpPr txBox="1"/>
          <p:nvPr/>
        </p:nvSpPr>
        <p:spPr>
          <a:xfrm>
            <a:off x="417534" y="1077071"/>
            <a:ext cx="11221501" cy="53091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rPr>
              <a:t>End inequalities        Put people at the centre        Rights-based solutions</a:t>
            </a:r>
          </a:p>
          <a:p>
            <a:pPr marL="285750" marR="0" lvl="0" indent="-28575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endParaRPr kumimoji="0" lang="en-CA" sz="20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x-none" sz="2300" b="1" i="0" u="none" strike="noStrike" kern="1200" cap="none" spc="0" normalizeH="0" baseline="0" noProof="0">
                <a:ln>
                  <a:noFill/>
                </a:ln>
                <a:solidFill>
                  <a:srgbClr val="4472C4"/>
                </a:solidFill>
                <a:effectLst/>
                <a:uLnTx/>
                <a:uFillTx/>
                <a:latin typeface="Calibri" panose="020F0502020204030204"/>
                <a:ea typeface="+mn-ea"/>
                <a:cs typeface="+mn-cs"/>
              </a:rPr>
              <a:t>Location </a:t>
            </a:r>
            <a:r>
              <a:rPr kumimoji="0" lang="x-none" sz="2300" b="1" i="0" u="none" strike="noStrike" kern="1200" cap="none" spc="0" normalizeH="0" baseline="0" noProof="0" dirty="0">
                <a:ln>
                  <a:noFill/>
                </a:ln>
                <a:solidFill>
                  <a:srgbClr val="4472C4"/>
                </a:solidFill>
                <a:effectLst/>
                <a:uLnTx/>
                <a:uFillTx/>
                <a:latin typeface="Calibri" panose="020F0502020204030204"/>
                <a:ea typeface="+mn-ea"/>
                <a:cs typeface="+mn-cs"/>
              </a:rPr>
              <a:t>and population approaches: </a:t>
            </a:r>
            <a:r>
              <a:rPr kumimoji="0" lang="en-GB" sz="2300" b="1" i="0" u="none" strike="noStrike" kern="1200" cap="none" spc="0" normalizeH="0" baseline="0" noProof="0" dirty="0">
                <a:ln>
                  <a:noFill/>
                </a:ln>
                <a:solidFill>
                  <a:srgbClr val="4472C4"/>
                </a:solidFill>
                <a:effectLst/>
                <a:uLnTx/>
                <a:uFillTx/>
                <a:latin typeface="Calibri" panose="020F0502020204030204"/>
                <a:ea typeface="+mn-ea"/>
                <a:cs typeface="+mn-cs"/>
              </a:rPr>
              <a:t>where, why and for whom?</a:t>
            </a:r>
            <a:endParaRPr kumimoji="0" lang="x-none" sz="23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GB" sz="2300" b="1" i="0" u="none" strike="noStrike" kern="1200" cap="none" spc="0" normalizeH="0" baseline="0" noProof="0" dirty="0">
                <a:ln>
                  <a:noFill/>
                </a:ln>
                <a:solidFill>
                  <a:srgbClr val="4472C4"/>
                </a:solidFill>
                <a:effectLst/>
                <a:uLnTx/>
                <a:uFillTx/>
                <a:latin typeface="Calibri" panose="020F0502020204030204"/>
                <a:ea typeface="+mn-ea"/>
                <a:cs typeface="+mn-cs"/>
              </a:rPr>
              <a:t>Community-based solutions to</a:t>
            </a:r>
          </a:p>
          <a:p>
            <a:pPr marL="742950" marR="0" lvl="1" indent="-28575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mn-cs"/>
              </a:rPr>
              <a:t>Reach those who are left behind and vulnerable, </a:t>
            </a:r>
          </a:p>
          <a:p>
            <a:pPr marL="742950" marR="0" lvl="1" indent="-28575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mn-cs"/>
              </a:rPr>
              <a:t>Promote well-being and reduce stigma and discrimination </a:t>
            </a:r>
          </a:p>
          <a:p>
            <a:pPr marL="320675" marR="0" lvl="1" indent="-2540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GB" sz="2300" b="1" i="0" u="none" strike="noStrike" kern="1200" cap="none" spc="0" normalizeH="0" baseline="0" noProof="0" dirty="0">
                <a:ln>
                  <a:noFill/>
                </a:ln>
                <a:solidFill>
                  <a:srgbClr val="4472C4"/>
                </a:solidFill>
                <a:effectLst/>
                <a:uLnTx/>
                <a:uFillTx/>
                <a:latin typeface="Calibri" panose="020F0502020204030204"/>
                <a:ea typeface="+mn-ea"/>
                <a:cs typeface="+mn-cs"/>
              </a:rPr>
              <a:t>An enabling and empowering legal and political environment </a:t>
            </a:r>
            <a:endParaRPr kumimoji="0" lang="x-none" sz="23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320675" marR="0" lvl="2"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GB" sz="2300" b="1" i="0" u="none" strike="noStrike" kern="1200" cap="none" spc="0" normalizeH="0" baseline="0" noProof="0" dirty="0">
                <a:ln>
                  <a:noFill/>
                </a:ln>
                <a:solidFill>
                  <a:srgbClr val="4472C4"/>
                </a:solidFill>
                <a:effectLst/>
                <a:uLnTx/>
                <a:uFillTx/>
                <a:latin typeface="Calibri" panose="020F0502020204030204"/>
                <a:ea typeface="+mn-ea"/>
                <a:cs typeface="+mn-cs"/>
              </a:rPr>
              <a:t>Health systems strengthening and UHC</a:t>
            </a:r>
          </a:p>
          <a:p>
            <a:pPr marL="320675" marR="0" lvl="2"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GB" sz="2300" b="1" i="0" u="none" strike="noStrike" kern="1200" cap="none" spc="0" normalizeH="0" baseline="0" noProof="0" dirty="0">
                <a:ln>
                  <a:noFill/>
                </a:ln>
                <a:solidFill>
                  <a:srgbClr val="4472C4"/>
                </a:solidFill>
                <a:effectLst/>
                <a:uLnTx/>
                <a:uFillTx/>
                <a:latin typeface="Calibri" panose="020F0502020204030204"/>
                <a:ea typeface="+mn-ea"/>
                <a:cs typeface="+mn-cs"/>
              </a:rPr>
              <a:t>Sustainable and continuous resourcing </a:t>
            </a:r>
            <a:endParaRPr kumimoji="0" lang="en-GB" sz="22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434975" marR="0" lvl="2" indent="-3429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FFC000"/>
                </a:solidFill>
                <a:effectLst/>
                <a:uLnTx/>
                <a:uFillTx/>
                <a:latin typeface="Calibri" panose="020F0502020204030204"/>
                <a:ea typeface="+mn-ea"/>
                <a:cs typeface="+mn-cs"/>
              </a:rPr>
              <a:t>People vaccine : Covid-19, HIV vaccine !!!</a:t>
            </a:r>
          </a:p>
          <a:p>
            <a:pPr marL="777875" marR="0" lvl="2" indent="-2540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endParaRPr kumimoji="0" lang="x-none"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77875" marR="0" lvl="2" indent="-2540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xmlns="" id="{9B9C32B5-DB4C-EC4B-ABF9-BD6D8A70CF21}"/>
              </a:ext>
            </a:extLst>
          </p:cNvPr>
          <p:cNvSpPr/>
          <p:nvPr/>
        </p:nvSpPr>
        <p:spPr>
          <a:xfrm>
            <a:off x="3669803" y="1206809"/>
            <a:ext cx="268941" cy="22465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xmlns="" id="{500CC83E-FA1C-7C4A-9D8A-8CA6997A6DDF}"/>
              </a:ext>
            </a:extLst>
          </p:cNvPr>
          <p:cNvSpPr/>
          <p:nvPr/>
        </p:nvSpPr>
        <p:spPr>
          <a:xfrm>
            <a:off x="7256223" y="1206809"/>
            <a:ext cx="268941" cy="22465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120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3">
            <a:extLst>
              <a:ext uri="{FF2B5EF4-FFF2-40B4-BE49-F238E27FC236}">
                <a16:creationId xmlns:a16="http://schemas.microsoft.com/office/drawing/2014/main" xmlns="" id="{1425FEB3-45DC-44C0-95D6-E5EC47A91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038" y="661367"/>
            <a:ext cx="81057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xmlns="" id="{33FD0A4E-3FEA-4FD5-838E-5D89C762C7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2578" y="5393924"/>
            <a:ext cx="3306744" cy="1464076"/>
          </a:xfrm>
          <a:prstGeom prst="rect">
            <a:avLst/>
          </a:prstGeom>
        </p:spPr>
      </p:pic>
      <p:sp>
        <p:nvSpPr>
          <p:cNvPr id="2" name="TextBox 1">
            <a:extLst>
              <a:ext uri="{FF2B5EF4-FFF2-40B4-BE49-F238E27FC236}">
                <a16:creationId xmlns:a16="http://schemas.microsoft.com/office/drawing/2014/main" xmlns="" id="{5092167B-F1E9-41AC-A2E2-B36C4B64B2CB}"/>
              </a:ext>
            </a:extLst>
          </p:cNvPr>
          <p:cNvSpPr txBox="1"/>
          <p:nvPr/>
        </p:nvSpPr>
        <p:spPr>
          <a:xfrm>
            <a:off x="3374569" y="261257"/>
            <a:ext cx="5170714"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E75B5"/>
                </a:solidFill>
                <a:effectLst/>
                <a:uLnTx/>
                <a:uFillTx/>
                <a:latin typeface="Arial"/>
                <a:ea typeface="Verdana"/>
                <a:cs typeface="Arial"/>
              </a:rPr>
              <a:t>There is still a long way to go...</a:t>
            </a:r>
          </a:p>
        </p:txBody>
      </p:sp>
      <p:sp>
        <p:nvSpPr>
          <p:cNvPr id="3" name="TextBox 2">
            <a:extLst>
              <a:ext uri="{FF2B5EF4-FFF2-40B4-BE49-F238E27FC236}">
                <a16:creationId xmlns:a16="http://schemas.microsoft.com/office/drawing/2014/main" xmlns="" id="{274E3522-8FD0-431B-A394-EF18F898EFC7}"/>
              </a:ext>
            </a:extLst>
          </p:cNvPr>
          <p:cNvSpPr txBox="1"/>
          <p:nvPr/>
        </p:nvSpPr>
        <p:spPr>
          <a:xfrm>
            <a:off x="2536372" y="4617857"/>
            <a:ext cx="6498770"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2400" b="1" i="0" u="none" strike="noStrike" kern="1200" cap="none" spc="0" normalizeH="0" baseline="0" noProof="0" dirty="0">
                <a:ln>
                  <a:noFill/>
                </a:ln>
                <a:solidFill>
                  <a:srgbClr val="2E75B5"/>
                </a:solidFill>
                <a:effectLst/>
                <a:uLnTx/>
                <a:uFillTx/>
                <a:latin typeface="Arial"/>
                <a:ea typeface="+mn-ea"/>
                <a:cs typeface="Arial"/>
              </a:rPr>
              <a:t>Thank you</a:t>
            </a:r>
            <a:endParaRPr kumimoji="0" lang="en-US" sz="2400" b="1" i="0" u="none" strike="noStrike" kern="1200" cap="none" spc="0" normalizeH="0" baseline="0" noProof="0" dirty="0">
              <a:ln>
                <a:noFill/>
              </a:ln>
              <a:solidFill>
                <a:srgbClr val="2E75B5"/>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dirty="0">
                <a:ln>
                  <a:noFill/>
                </a:ln>
                <a:solidFill>
                  <a:prstClr val="black"/>
                </a:solidFill>
                <a:effectLst/>
                <a:uLnTx/>
                <a:uFillTx/>
                <a:latin typeface="Calibri" panose="020F0502020204030204"/>
                <a:ea typeface="+mn-ea"/>
                <a:cs typeface="+mn-cs"/>
              </a:rPr>
              <a:t>MAMADI DIAKITE, </a:t>
            </a:r>
            <a:r>
              <a:rPr kumimoji="0" lang="fr-CH" sz="1800" b="0" i="0" u="none" strike="noStrike" kern="1200" cap="none" spc="0" normalizeH="0" baseline="0" noProof="0" dirty="0">
                <a:ln>
                  <a:noFill/>
                </a:ln>
                <a:solidFill>
                  <a:prstClr val="black"/>
                </a:solidFill>
                <a:effectLst/>
                <a:uLnTx/>
                <a:uFillTx/>
                <a:latin typeface="Calibri" panose="020F0502020204030204"/>
                <a:ea typeface="+mn-ea"/>
                <a:cs typeface="+mn-cs"/>
              </a:rPr>
              <a:t>Special Adviser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a:ln>
                  <a:noFill/>
                </a:ln>
                <a:solidFill>
                  <a:prstClr val="black"/>
                </a:solidFill>
                <a:effectLst/>
                <a:uLnTx/>
                <a:uFillTx/>
                <a:latin typeface="Calibri" panose="020F0502020204030204"/>
                <a:ea typeface="+mn-ea"/>
                <a:cs typeface="+mn-cs"/>
              </a:rPr>
              <a:t>Security, Humanitarian and Fragile Countries</a:t>
            </a:r>
            <a:endParaRPr kumimoji="0" lang="fr-CH"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800" b="1"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4" name="TextBox 3">
            <a:extLst>
              <a:ext uri="{FF2B5EF4-FFF2-40B4-BE49-F238E27FC236}">
                <a16:creationId xmlns:a16="http://schemas.microsoft.com/office/drawing/2014/main" xmlns="" id="{54CA44F9-0302-41C6-B54B-FC8B74FFD2EE}"/>
              </a:ext>
            </a:extLst>
          </p:cNvPr>
          <p:cNvSpPr txBox="1"/>
          <p:nvPr/>
        </p:nvSpPr>
        <p:spPr>
          <a:xfrm>
            <a:off x="3614058" y="4757054"/>
            <a:ext cx="4343399"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2713244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84019BCF-6066-0845-B3A6-5A57027F3256}"/>
              </a:ext>
            </a:extLst>
          </p:cNvPr>
          <p:cNvSpPr txBox="1">
            <a:spLocks/>
          </p:cNvSpPr>
          <p:nvPr/>
        </p:nvSpPr>
        <p:spPr>
          <a:xfrm>
            <a:off x="838200" y="211624"/>
            <a:ext cx="10515600" cy="57623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sp>
        <p:nvSpPr>
          <p:cNvPr id="7" name="Content Placeholder 2">
            <a:extLst>
              <a:ext uri="{FF2B5EF4-FFF2-40B4-BE49-F238E27FC236}">
                <a16:creationId xmlns:a16="http://schemas.microsoft.com/office/drawing/2014/main" xmlns="" id="{2FDC3126-5064-4040-AE3D-179C35570A35}"/>
              </a:ext>
            </a:extLst>
          </p:cNvPr>
          <p:cNvSpPr txBox="1">
            <a:spLocks/>
          </p:cNvSpPr>
          <p:nvPr/>
        </p:nvSpPr>
        <p:spPr>
          <a:xfrm>
            <a:off x="552965" y="969475"/>
            <a:ext cx="1108607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6DFF1CA6-CA98-B547-B664-F2C25D0E372A}"/>
              </a:ext>
            </a:extLst>
          </p:cNvPr>
          <p:cNvSpPr txBox="1"/>
          <p:nvPr/>
        </p:nvSpPr>
        <p:spPr>
          <a:xfrm>
            <a:off x="354582" y="2828835"/>
            <a:ext cx="11482835"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right to health means that no one disease should be fought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at the expense of the other.)</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Winnie Byanyima, UNAIDS Executive Director</a:t>
            </a:r>
            <a:endParaRPr kumimoji="0" lang="x-none"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289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C930828A-1B5C-BB4A-9DDD-F0147A212875}"/>
              </a:ext>
            </a:extLst>
          </p:cNvPr>
          <p:cNvPicPr>
            <a:picLocks noChangeAspect="1"/>
          </p:cNvPicPr>
          <p:nvPr/>
        </p:nvPicPr>
        <p:blipFill>
          <a:blip r:embed="rId3"/>
          <a:stretch>
            <a:fillRect/>
          </a:stretch>
        </p:blipFill>
        <p:spPr>
          <a:xfrm>
            <a:off x="2203709" y="809599"/>
            <a:ext cx="7294854" cy="5450417"/>
          </a:xfrm>
          <a:prstGeom prst="rect">
            <a:avLst/>
          </a:prstGeom>
        </p:spPr>
      </p:pic>
      <p:sp>
        <p:nvSpPr>
          <p:cNvPr id="11" name="ZoneTexte 10">
            <a:extLst>
              <a:ext uri="{FF2B5EF4-FFF2-40B4-BE49-F238E27FC236}">
                <a16:creationId xmlns:a16="http://schemas.microsoft.com/office/drawing/2014/main" xmlns="" id="{04DE3D9C-88BA-6B47-860E-F6F24AA509F7}"/>
              </a:ext>
            </a:extLst>
          </p:cNvPr>
          <p:cNvSpPr txBox="1"/>
          <p:nvPr/>
        </p:nvSpPr>
        <p:spPr>
          <a:xfrm>
            <a:off x="2520950" y="286379"/>
            <a:ext cx="76508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End AIDS as a Public Health threat by 2030</a:t>
            </a:r>
          </a:p>
        </p:txBody>
      </p:sp>
    </p:spTree>
    <p:extLst>
      <p:ext uri="{BB962C8B-B14F-4D97-AF65-F5344CB8AC3E}">
        <p14:creationId xmlns:p14="http://schemas.microsoft.com/office/powerpoint/2010/main" val="397595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xmlns="" id="{D5F57493-3BFF-7247-8271-1983B8577300}"/>
              </a:ext>
            </a:extLst>
          </p:cNvPr>
          <p:cNvSpPr txBox="1"/>
          <p:nvPr/>
        </p:nvSpPr>
        <p:spPr>
          <a:xfrm>
            <a:off x="4905723" y="0"/>
            <a:ext cx="259834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Global HIV data </a:t>
            </a:r>
          </a:p>
        </p:txBody>
      </p:sp>
      <p:pic>
        <p:nvPicPr>
          <p:cNvPr id="7" name="Image 6" descr="Une image contenant table&#10;&#10;Description générée automatiquement">
            <a:extLst>
              <a:ext uri="{FF2B5EF4-FFF2-40B4-BE49-F238E27FC236}">
                <a16:creationId xmlns:a16="http://schemas.microsoft.com/office/drawing/2014/main" xmlns="" id="{DA8F831F-4AD4-9244-B8BA-1748FEF3528D}"/>
              </a:ext>
            </a:extLst>
          </p:cNvPr>
          <p:cNvPicPr>
            <a:picLocks noChangeAspect="1"/>
          </p:cNvPicPr>
          <p:nvPr/>
        </p:nvPicPr>
        <p:blipFill>
          <a:blip r:embed="rId3"/>
          <a:stretch>
            <a:fillRect/>
          </a:stretch>
        </p:blipFill>
        <p:spPr>
          <a:xfrm>
            <a:off x="1342464" y="748857"/>
            <a:ext cx="9507070" cy="5360285"/>
          </a:xfrm>
          <a:prstGeom prst="rect">
            <a:avLst/>
          </a:prstGeom>
        </p:spPr>
      </p:pic>
    </p:spTree>
    <p:extLst>
      <p:ext uri="{BB962C8B-B14F-4D97-AF65-F5344CB8AC3E}">
        <p14:creationId xmlns:p14="http://schemas.microsoft.com/office/powerpoint/2010/main" val="1494656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84019BCF-6066-0845-B3A6-5A57027F3256}"/>
              </a:ext>
            </a:extLst>
          </p:cNvPr>
          <p:cNvSpPr txBox="1">
            <a:spLocks/>
          </p:cNvSpPr>
          <p:nvPr/>
        </p:nvSpPr>
        <p:spPr>
          <a:xfrm>
            <a:off x="838200" y="211624"/>
            <a:ext cx="10515600" cy="57623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x-none" sz="2800" b="1" i="0" u="none" strike="noStrike" kern="1200" cap="none" spc="0" normalizeH="0" baseline="0" noProof="0" dirty="0">
                <a:ln>
                  <a:noFill/>
                </a:ln>
                <a:solidFill>
                  <a:srgbClr val="4472C4">
                    <a:lumMod val="75000"/>
                  </a:srgbClr>
                </a:solidFill>
                <a:effectLst/>
                <a:uLnTx/>
                <a:uFillTx/>
                <a:latin typeface="Calibri" panose="020F0502020204030204"/>
                <a:ea typeface="+mj-ea"/>
                <a:cs typeface="+mj-cs"/>
              </a:rPr>
              <a:t>Multiple threats: Health in Africa</a:t>
            </a:r>
            <a:endParaRPr kumimoji="0" lang="en-US" sz="2800" b="1" i="0" u="none" strike="noStrike" kern="1200" cap="none" spc="0" normalizeH="0" baseline="0" noProof="0" dirty="0">
              <a:ln>
                <a:noFill/>
              </a:ln>
              <a:solidFill>
                <a:srgbClr val="4472C4">
                  <a:lumMod val="75000"/>
                </a:srgbClr>
              </a:solidFill>
              <a:effectLst/>
              <a:uLnTx/>
              <a:uFillTx/>
              <a:latin typeface="Calibri" panose="020F0502020204030204"/>
              <a:ea typeface="+mj-ea"/>
              <a:cs typeface="+mj-cs"/>
            </a:endParaRPr>
          </a:p>
        </p:txBody>
      </p:sp>
      <p:sp>
        <p:nvSpPr>
          <p:cNvPr id="7" name="Content Placeholder 2">
            <a:extLst>
              <a:ext uri="{FF2B5EF4-FFF2-40B4-BE49-F238E27FC236}">
                <a16:creationId xmlns:a16="http://schemas.microsoft.com/office/drawing/2014/main" xmlns="" id="{2FDC3126-5064-4040-AE3D-179C35570A35}"/>
              </a:ext>
            </a:extLst>
          </p:cNvPr>
          <p:cNvSpPr txBox="1">
            <a:spLocks/>
          </p:cNvSpPr>
          <p:nvPr/>
        </p:nvSpPr>
        <p:spPr>
          <a:xfrm>
            <a:off x="552964" y="1039814"/>
            <a:ext cx="1108607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6DFF1CA6-CA98-B547-B664-F2C25D0E372A}"/>
              </a:ext>
            </a:extLst>
          </p:cNvPr>
          <p:cNvSpPr txBox="1"/>
          <p:nvPr/>
        </p:nvSpPr>
        <p:spPr>
          <a:xfrm>
            <a:off x="354582" y="1213150"/>
            <a:ext cx="11482835" cy="5447645"/>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ts val="400"/>
              </a:spcBef>
              <a:spcAft>
                <a:spcPts val="400"/>
              </a:spcAft>
              <a:buClrTx/>
              <a:buSzTx/>
              <a:buFont typeface="Wingdings" pitchFamily="2" charset="2"/>
              <a:buChar char="Ø"/>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Disease</a:t>
            </a:r>
          </a:p>
          <a:p>
            <a:pPr marL="342900" marR="0" lvl="0" indent="-342900" algn="l" defTabSz="914400" rtl="0" eaLnBrk="1" fontAlgn="base" latinLnBrk="0" hangingPunct="1">
              <a:lnSpc>
                <a:spcPct val="100000"/>
              </a:lnSpc>
              <a:spcBef>
                <a:spcPts val="400"/>
              </a:spcBef>
              <a:spcAft>
                <a:spcPts val="40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400"/>
              </a:spcBef>
              <a:spcAft>
                <a:spcPts val="400"/>
              </a:spcAft>
              <a:buClrTx/>
              <a:buSzTx/>
              <a:buFont typeface="Wingdings" pitchFamily="2" charset="2"/>
              <a:buChar char="Ø"/>
              <a:tabLst/>
              <a:defRPr/>
            </a:pPr>
            <a:r>
              <a:rPr kumimoji="0" lang="x-none" sz="2200" b="1" i="0" u="none" strike="noStrike" kern="1200" cap="none" spc="0" normalizeH="0" baseline="0" noProof="0">
                <a:ln>
                  <a:noFill/>
                </a:ln>
                <a:solidFill>
                  <a:prstClr val="black"/>
                </a:solidFill>
                <a:effectLst/>
                <a:uLnTx/>
                <a:uFillTx/>
                <a:latin typeface="Calibri" panose="020F0502020204030204"/>
                <a:ea typeface="+mn-ea"/>
                <a:cs typeface="+mn-cs"/>
              </a:rPr>
              <a:t>Emerging pandemics</a:t>
            </a:r>
            <a:endPar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endParaRPr kumimoji="0" lang="x-none"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400"/>
              </a:spcBef>
              <a:spcAft>
                <a:spcPts val="400"/>
              </a:spcAft>
              <a:buClrTx/>
              <a:buSzTx/>
              <a:buFont typeface="Wingdings" pitchFamily="2" charset="2"/>
              <a:buChar char="Ø"/>
              <a:tabLst/>
              <a:defRPr/>
            </a:pPr>
            <a:r>
              <a:rPr kumimoji="0" lang="x-none" sz="2200" b="1" i="0" u="none" strike="noStrike" kern="1200" cap="none" spc="0" normalizeH="0" baseline="0" noProof="0">
                <a:ln>
                  <a:noFill/>
                </a:ln>
                <a:solidFill>
                  <a:prstClr val="black"/>
                </a:solidFill>
                <a:effectLst/>
                <a:uLnTx/>
                <a:uFillTx/>
                <a:latin typeface="Calibri" panose="020F0502020204030204"/>
                <a:ea typeface="+mn-ea"/>
                <a:cs typeface="+mn-cs"/>
              </a:rPr>
              <a:t>Intersecting inequalities</a:t>
            </a:r>
            <a:endPar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endParaRPr kumimoji="0" lang="x-none"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400"/>
              </a:spcBef>
              <a:spcAft>
                <a:spcPts val="400"/>
              </a:spcAft>
              <a:buClrTx/>
              <a:buSzTx/>
              <a:buFont typeface="Wingdings" pitchFamily="2" charset="2"/>
              <a:buChar char="Ø"/>
              <a:tabLst/>
              <a:defRPr/>
            </a:pPr>
            <a:r>
              <a:rPr kumimoji="0" lang="x-none" sz="2200" b="1" i="0" u="none" strike="noStrike" kern="1200" cap="none" spc="0" normalizeH="0" baseline="0" noProof="0">
                <a:ln>
                  <a:noFill/>
                </a:ln>
                <a:solidFill>
                  <a:prstClr val="black"/>
                </a:solidFill>
                <a:effectLst/>
                <a:uLnTx/>
                <a:uFillTx/>
                <a:latin typeface="Calibri" panose="020F0502020204030204"/>
                <a:ea typeface="+mn-ea"/>
                <a:cs typeface="+mn-cs"/>
              </a:rPr>
              <a:t>Fragile health systems</a:t>
            </a:r>
            <a:endPar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endParaRPr kumimoji="0" lang="x-none" sz="2200" b="1"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400"/>
              </a:spcBef>
              <a:spcAft>
                <a:spcPts val="400"/>
              </a:spcAft>
              <a:buClrTx/>
              <a:buSzTx/>
              <a:buFont typeface="Wingdings" pitchFamily="2" charset="2"/>
              <a:buChar char="Ø"/>
              <a:tabLst/>
              <a:defRPr/>
            </a:pPr>
            <a:r>
              <a:rPr kumimoji="0" lang="x-none" sz="2200" b="1" i="0" u="none" strike="noStrike" kern="1200" cap="none" spc="0" normalizeH="0" baseline="0" noProof="0">
                <a:ln>
                  <a:noFill/>
                </a:ln>
                <a:solidFill>
                  <a:prstClr val="black"/>
                </a:solidFill>
                <a:effectLst/>
                <a:uLnTx/>
                <a:uFillTx/>
                <a:latin typeface="Calibri" panose="020F0502020204030204"/>
                <a:ea typeface="+mn-ea"/>
                <a:cs typeface="+mn-cs"/>
              </a:rPr>
              <a:t>Mobility</a:t>
            </a:r>
            <a:r>
              <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rPr>
              <a:t>, crisis</a:t>
            </a:r>
            <a:r>
              <a:rPr kumimoji="0" lang="x-none" sz="2200" b="1" i="0" u="none" strike="noStrike" kern="1200" cap="none" spc="0" normalizeH="0" baseline="0" noProof="0">
                <a:ln>
                  <a:noFill/>
                </a:ln>
                <a:solidFill>
                  <a:prstClr val="black"/>
                </a:solidFill>
                <a:effectLst/>
                <a:uLnTx/>
                <a:uFillTx/>
                <a:latin typeface="Calibri" panose="020F0502020204030204"/>
                <a:ea typeface="+mn-ea"/>
                <a:cs typeface="+mn-cs"/>
              </a:rPr>
              <a:t> and humanitarian emergencies</a:t>
            </a:r>
            <a:endParaRPr kumimoji="0" lang="en-CA"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x-none" sz="2200" b="1" i="0" u="none" strike="noStrike" kern="1200" cap="none" spc="0" normalizeH="0" baseline="0" noProof="0">
                <a:ln>
                  <a:noFill/>
                </a:ln>
                <a:solidFill>
                  <a:prstClr val="black"/>
                </a:solidFill>
                <a:effectLst/>
                <a:uLnTx/>
                <a:uFillTx/>
                <a:latin typeface="Calibri" panose="020F0502020204030204"/>
                <a:ea typeface="+mn-ea"/>
                <a:cs typeface="+mn-cs"/>
              </a:rPr>
              <a:t> </a:t>
            </a:r>
          </a:p>
          <a:p>
            <a:pPr marL="342900" marR="0" lvl="0" indent="-342900" algn="l" defTabSz="914400" rtl="0" eaLnBrk="1" fontAlgn="auto" latinLnBrk="0" hangingPunct="1">
              <a:lnSpc>
                <a:spcPct val="100000"/>
              </a:lnSpc>
              <a:spcBef>
                <a:spcPts val="400"/>
              </a:spcBef>
              <a:spcAft>
                <a:spcPts val="400"/>
              </a:spcAft>
              <a:buClrTx/>
              <a:buSzTx/>
              <a:buFont typeface="Wingdings" pitchFamily="2" charset="2"/>
              <a:buChar char="Ø"/>
              <a:tabLst/>
              <a:defRPr/>
            </a:pP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Climate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x-non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218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Map&#10;&#10;Description automatically generated">
            <a:extLst>
              <a:ext uri="{FF2B5EF4-FFF2-40B4-BE49-F238E27FC236}">
                <a16:creationId xmlns:a16="http://schemas.microsoft.com/office/drawing/2014/main" xmlns="" id="{180C9D4E-3FD2-E745-848C-B67CE1106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5295" y="1107000"/>
            <a:ext cx="5316451" cy="4644000"/>
          </a:xfrm>
          <a:prstGeom prst="rect">
            <a:avLst/>
          </a:prstGeom>
        </p:spPr>
      </p:pic>
      <p:sp>
        <p:nvSpPr>
          <p:cNvPr id="7" name="Content Placeholder 2">
            <a:extLst>
              <a:ext uri="{FF2B5EF4-FFF2-40B4-BE49-F238E27FC236}">
                <a16:creationId xmlns:a16="http://schemas.microsoft.com/office/drawing/2014/main" xmlns="" id="{2FDC3126-5064-4040-AE3D-179C35570A35}"/>
              </a:ext>
            </a:extLst>
          </p:cNvPr>
          <p:cNvSpPr txBox="1">
            <a:spLocks/>
          </p:cNvSpPr>
          <p:nvPr/>
        </p:nvSpPr>
        <p:spPr>
          <a:xfrm>
            <a:off x="552965" y="969475"/>
            <a:ext cx="1108607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6DFF1CA6-CA98-B547-B664-F2C25D0E372A}"/>
              </a:ext>
            </a:extLst>
          </p:cNvPr>
          <p:cNvSpPr txBox="1"/>
          <p:nvPr/>
        </p:nvSpPr>
        <p:spPr>
          <a:xfrm>
            <a:off x="-389011" y="406327"/>
            <a:ext cx="1105979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724A42D8-BA4C-6142-BAF0-4797A338EDD9}"/>
              </a:ext>
            </a:extLst>
          </p:cNvPr>
          <p:cNvSpPr txBox="1"/>
          <p:nvPr/>
        </p:nvSpPr>
        <p:spPr>
          <a:xfrm>
            <a:off x="7832944" y="6570372"/>
            <a:ext cx="436880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400" b="0" i="1" u="none" strike="noStrike" kern="1200" cap="none" spc="0" normalizeH="0" baseline="0" noProof="0" dirty="0">
                <a:ln>
                  <a:noFill/>
                </a:ln>
                <a:solidFill>
                  <a:prstClr val="black"/>
                </a:solidFill>
                <a:effectLst/>
                <a:uLnTx/>
                <a:uFillTx/>
                <a:latin typeface="Calibri" panose="020F0502020204030204"/>
                <a:ea typeface="+mn-ea"/>
                <a:cs typeface="+mn-cs"/>
              </a:rPr>
              <a:t>HIV data: UNAIDS 2019; COVID-19 data: WHO 14.03.2020</a:t>
            </a:r>
          </a:p>
        </p:txBody>
      </p:sp>
      <p:sp>
        <p:nvSpPr>
          <p:cNvPr id="10" name="Rounded Rectangle 9">
            <a:extLst>
              <a:ext uri="{FF2B5EF4-FFF2-40B4-BE49-F238E27FC236}">
                <a16:creationId xmlns:a16="http://schemas.microsoft.com/office/drawing/2014/main" xmlns="" id="{3E5512C1-87EF-9643-8443-5000B9F90677}"/>
              </a:ext>
            </a:extLst>
          </p:cNvPr>
          <p:cNvSpPr/>
          <p:nvPr/>
        </p:nvSpPr>
        <p:spPr>
          <a:xfrm>
            <a:off x="7813678" y="3577517"/>
            <a:ext cx="3783724" cy="149530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1" i="0" u="none" strike="noStrike" kern="1200" cap="none" spc="0" normalizeH="0" baseline="0" noProof="0" dirty="0">
                <a:ln>
                  <a:noFill/>
                </a:ln>
                <a:solidFill>
                  <a:prstClr val="black"/>
                </a:solidFill>
                <a:effectLst/>
                <a:uLnTx/>
                <a:uFillTx/>
                <a:latin typeface="Calibri" panose="020F0502020204030204"/>
                <a:ea typeface="+mn-ea"/>
                <a:cs typeface="+mn-cs"/>
              </a:rPr>
              <a:t>Eastern and southern Africa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a:ln>
                  <a:noFill/>
                </a:ln>
                <a:solidFill>
                  <a:srgbClr val="0070C0"/>
                </a:solidFill>
                <a:effectLst/>
                <a:uLnTx/>
                <a:uFillTx/>
                <a:latin typeface="Calibri" panose="020F0502020204030204"/>
                <a:ea typeface="+mn-ea"/>
                <a:cs typeface="+mn-cs"/>
              </a:rPr>
              <a:t>20.7</a:t>
            </a:r>
            <a:r>
              <a:rPr kumimoji="0" lang="en-CA" sz="1800" b="0" i="0" u="none" strike="noStrike" kern="1200" cap="none" spc="0" normalizeH="0" baseline="0" noProof="0" dirty="0">
                <a:ln>
                  <a:noFill/>
                </a:ln>
                <a:solidFill>
                  <a:srgbClr val="0070C0"/>
                </a:solidFill>
                <a:effectLst/>
                <a:uLnTx/>
                <a:uFillTx/>
                <a:latin typeface="Calibri" panose="020F0502020204030204"/>
                <a:ea typeface="+mn-ea"/>
                <a:cs typeface="+mn-cs"/>
              </a:rPr>
              <a:t>00.000</a:t>
            </a:r>
            <a:r>
              <a:rPr kumimoji="0" lang="x-none" sz="1800" b="0" i="0" u="none" strike="noStrike" kern="1200" cap="none" spc="0" normalizeH="0" baseline="0" noProof="0">
                <a:ln>
                  <a:noFill/>
                </a:ln>
                <a:solidFill>
                  <a:srgbClr val="0070C0"/>
                </a:solidFill>
                <a:effectLst/>
                <a:uLnTx/>
                <a:uFillTx/>
                <a:latin typeface="Calibri" panose="020F0502020204030204"/>
                <a:ea typeface="+mn-ea"/>
                <a:cs typeface="+mn-cs"/>
              </a:rPr>
              <a:t> </a:t>
            </a:r>
            <a:r>
              <a:rPr kumimoji="0" lang="x-none" sz="1800" b="0" i="0" u="none" strike="noStrike" kern="1200" cap="none" spc="0" normalizeH="0" baseline="0" noProof="0" dirty="0">
                <a:ln>
                  <a:noFill/>
                </a:ln>
                <a:solidFill>
                  <a:srgbClr val="0070C0"/>
                </a:solidFill>
                <a:effectLst/>
                <a:uLnTx/>
                <a:uFillTx/>
                <a:latin typeface="Calibri" panose="020F0502020204030204"/>
                <a:ea typeface="+mn-ea"/>
                <a:cs typeface="+mn-cs"/>
              </a:rPr>
              <a:t>people living with HIV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srgbClr val="0070C0"/>
                </a:solidFill>
                <a:effectLst/>
                <a:uLnTx/>
                <a:uFillTx/>
                <a:latin typeface="Calibri" panose="020F0502020204030204"/>
                <a:ea typeface="+mn-ea"/>
                <a:cs typeface="+mn-cs"/>
              </a:rPr>
              <a:t>730,000 new HIV infections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srgbClr val="0070C0"/>
                </a:solidFill>
                <a:effectLst/>
                <a:uLnTx/>
                <a:uFillTx/>
                <a:latin typeface="Calibri" panose="020F0502020204030204"/>
                <a:ea typeface="+mn-ea"/>
                <a:cs typeface="+mn-cs"/>
              </a:rPr>
              <a:t>140,000 AIDS-related deaths</a:t>
            </a:r>
          </a:p>
        </p:txBody>
      </p:sp>
      <p:sp>
        <p:nvSpPr>
          <p:cNvPr id="11" name="Rounded Rectangle 10">
            <a:extLst>
              <a:ext uri="{FF2B5EF4-FFF2-40B4-BE49-F238E27FC236}">
                <a16:creationId xmlns:a16="http://schemas.microsoft.com/office/drawing/2014/main" xmlns="" id="{C6B37C0B-D400-F24F-9EDC-1CE0DCB532A1}"/>
              </a:ext>
            </a:extLst>
          </p:cNvPr>
          <p:cNvSpPr/>
          <p:nvPr/>
        </p:nvSpPr>
        <p:spPr>
          <a:xfrm>
            <a:off x="160059" y="2006063"/>
            <a:ext cx="3783724" cy="135903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1" i="0" u="none" strike="noStrike" kern="1200" cap="none" spc="0" normalizeH="0" baseline="0" noProof="0" dirty="0">
                <a:ln>
                  <a:noFill/>
                </a:ln>
                <a:solidFill>
                  <a:prstClr val="black"/>
                </a:solidFill>
                <a:effectLst/>
                <a:uLnTx/>
                <a:uFillTx/>
                <a:latin typeface="Calibri" panose="020F0502020204030204"/>
                <a:ea typeface="+mn-ea"/>
                <a:cs typeface="+mn-cs"/>
              </a:rPr>
              <a:t>Western and central Africa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a:ln>
                  <a:noFill/>
                </a:ln>
                <a:solidFill>
                  <a:srgbClr val="0070C0"/>
                </a:solidFill>
                <a:effectLst/>
                <a:uLnTx/>
                <a:uFillTx/>
                <a:latin typeface="Calibri" panose="020F0502020204030204"/>
                <a:ea typeface="+mn-ea"/>
                <a:cs typeface="+mn-cs"/>
              </a:rPr>
              <a:t>4</a:t>
            </a:r>
            <a:r>
              <a:rPr kumimoji="0" lang="en-CA" sz="1800" b="0" i="0" u="none" strike="noStrike" kern="1200" cap="none" spc="0" normalizeH="0" baseline="0" noProof="0" dirty="0">
                <a:ln>
                  <a:noFill/>
                </a:ln>
                <a:solidFill>
                  <a:srgbClr val="0070C0"/>
                </a:solidFill>
                <a:effectLst/>
                <a:uLnTx/>
                <a:uFillTx/>
                <a:latin typeface="Calibri" panose="020F0502020204030204"/>
                <a:ea typeface="+mn-ea"/>
                <a:cs typeface="+mn-cs"/>
              </a:rPr>
              <a:t>,</a:t>
            </a:r>
            <a:r>
              <a:rPr kumimoji="0" lang="x-none" sz="1800" b="0" i="0" u="none" strike="noStrike" kern="1200" cap="none" spc="0" normalizeH="0" baseline="0" noProof="0">
                <a:ln>
                  <a:noFill/>
                </a:ln>
                <a:solidFill>
                  <a:srgbClr val="0070C0"/>
                </a:solidFill>
                <a:effectLst/>
                <a:uLnTx/>
                <a:uFillTx/>
                <a:latin typeface="Calibri" panose="020F0502020204030204"/>
                <a:ea typeface="+mn-ea"/>
                <a:cs typeface="+mn-cs"/>
              </a:rPr>
              <a:t>9</a:t>
            </a:r>
            <a:r>
              <a:rPr kumimoji="0" lang="en-CA" sz="1800" b="0" i="0" u="none" strike="noStrike" kern="1200" cap="none" spc="0" normalizeH="0" baseline="0" noProof="0" dirty="0">
                <a:ln>
                  <a:noFill/>
                </a:ln>
                <a:solidFill>
                  <a:srgbClr val="0070C0"/>
                </a:solidFill>
                <a:effectLst/>
                <a:uLnTx/>
                <a:uFillTx/>
                <a:latin typeface="Calibri" panose="020F0502020204030204"/>
                <a:ea typeface="+mn-ea"/>
                <a:cs typeface="+mn-cs"/>
              </a:rPr>
              <a:t>00,000</a:t>
            </a:r>
            <a:r>
              <a:rPr kumimoji="0" lang="x-none" sz="1800" b="0" i="0" u="none" strike="noStrike" kern="1200" cap="none" spc="0" normalizeH="0" baseline="0" noProof="0">
                <a:ln>
                  <a:noFill/>
                </a:ln>
                <a:solidFill>
                  <a:srgbClr val="0070C0"/>
                </a:solidFill>
                <a:effectLst/>
                <a:uLnTx/>
                <a:uFillTx/>
                <a:latin typeface="Calibri" panose="020F0502020204030204"/>
                <a:ea typeface="+mn-ea"/>
                <a:cs typeface="+mn-cs"/>
              </a:rPr>
              <a:t> people </a:t>
            </a:r>
            <a:r>
              <a:rPr kumimoji="0" lang="x-none" sz="1800" b="0" i="0" u="none" strike="noStrike" kern="1200" cap="none" spc="0" normalizeH="0" baseline="0" noProof="0" dirty="0">
                <a:ln>
                  <a:noFill/>
                </a:ln>
                <a:solidFill>
                  <a:srgbClr val="0070C0"/>
                </a:solidFill>
                <a:effectLst/>
                <a:uLnTx/>
                <a:uFillTx/>
                <a:latin typeface="Calibri" panose="020F0502020204030204"/>
                <a:ea typeface="+mn-ea"/>
                <a:cs typeface="+mn-cs"/>
              </a:rPr>
              <a:t>living with HIV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srgbClr val="0070C0"/>
                </a:solidFill>
                <a:effectLst/>
                <a:uLnTx/>
                <a:uFillTx/>
                <a:latin typeface="Calibri" panose="020F0502020204030204"/>
                <a:ea typeface="+mn-ea"/>
                <a:cs typeface="+mn-cs"/>
              </a:rPr>
              <a:t>240,000 new HIV infections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srgbClr val="0070C0"/>
                </a:solidFill>
                <a:effectLst/>
                <a:uLnTx/>
                <a:uFillTx/>
                <a:latin typeface="Calibri" panose="020F0502020204030204"/>
                <a:ea typeface="+mn-ea"/>
                <a:cs typeface="+mn-cs"/>
              </a:rPr>
              <a:t>140,000 AIDS-related deaths</a:t>
            </a:r>
          </a:p>
        </p:txBody>
      </p:sp>
      <p:sp>
        <p:nvSpPr>
          <p:cNvPr id="13" name="Rounded Rectangle 12">
            <a:extLst>
              <a:ext uri="{FF2B5EF4-FFF2-40B4-BE49-F238E27FC236}">
                <a16:creationId xmlns:a16="http://schemas.microsoft.com/office/drawing/2014/main" xmlns="" id="{AF1DEDB5-7D7E-8545-A047-0E0F38FFC33B}"/>
              </a:ext>
            </a:extLst>
          </p:cNvPr>
          <p:cNvSpPr/>
          <p:nvPr/>
        </p:nvSpPr>
        <p:spPr>
          <a:xfrm>
            <a:off x="8248217" y="133739"/>
            <a:ext cx="3783724" cy="126722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1" i="0" u="none" strike="noStrike" kern="1200" cap="none" spc="0" normalizeH="0" baseline="0" noProof="0" dirty="0">
                <a:ln>
                  <a:noFill/>
                </a:ln>
                <a:solidFill>
                  <a:prstClr val="black"/>
                </a:solidFill>
                <a:effectLst/>
                <a:uLnTx/>
                <a:uFillTx/>
                <a:latin typeface="Calibri" panose="020F0502020204030204"/>
                <a:ea typeface="+mn-ea"/>
                <a:cs typeface="+mn-cs"/>
              </a:rPr>
              <a:t>Middle East and North Africa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srgbClr val="0070C0"/>
                </a:solidFill>
                <a:effectLst/>
                <a:uLnTx/>
                <a:uFillTx/>
                <a:latin typeface="Calibri" panose="020F0502020204030204"/>
                <a:ea typeface="+mn-ea"/>
                <a:cs typeface="+mn-cs"/>
              </a:rPr>
              <a:t>240,000 people living with HIV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srgbClr val="0070C0"/>
                </a:solidFill>
                <a:effectLst/>
                <a:uLnTx/>
                <a:uFillTx/>
                <a:latin typeface="Calibri" panose="020F0502020204030204"/>
                <a:ea typeface="+mn-ea"/>
                <a:cs typeface="+mn-cs"/>
              </a:rPr>
              <a:t>20,000 new HIV infections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srgbClr val="0070C0"/>
                </a:solidFill>
                <a:effectLst/>
                <a:uLnTx/>
                <a:uFillTx/>
                <a:latin typeface="Calibri" panose="020F0502020204030204"/>
                <a:ea typeface="+mn-ea"/>
                <a:cs typeface="+mn-cs"/>
              </a:rPr>
              <a:t>8000 AIDS-related deaths</a:t>
            </a:r>
          </a:p>
        </p:txBody>
      </p:sp>
      <p:sp>
        <p:nvSpPr>
          <p:cNvPr id="14" name="Rounded Rectangle 13">
            <a:extLst>
              <a:ext uri="{FF2B5EF4-FFF2-40B4-BE49-F238E27FC236}">
                <a16:creationId xmlns:a16="http://schemas.microsoft.com/office/drawing/2014/main" xmlns="" id="{F446D9AE-5991-9043-8003-BAC4E70717BD}"/>
              </a:ext>
            </a:extLst>
          </p:cNvPr>
          <p:cNvSpPr/>
          <p:nvPr/>
        </p:nvSpPr>
        <p:spPr>
          <a:xfrm>
            <a:off x="253466" y="364510"/>
            <a:ext cx="3289867" cy="139476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2400" b="1" i="0" u="none" strike="noStrike" kern="1200" cap="none" spc="0" normalizeH="0" baseline="0" noProof="0" dirty="0">
                <a:ln>
                  <a:noFill/>
                </a:ln>
                <a:solidFill>
                  <a:prstClr val="black"/>
                </a:solidFill>
                <a:effectLst/>
                <a:uLnTx/>
                <a:uFillTx/>
                <a:latin typeface="Calibri" panose="020F0502020204030204"/>
                <a:ea typeface="+mn-ea"/>
                <a:cs typeface="+mn-cs"/>
              </a:rPr>
              <a:t>COVID-19 in Africa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2400" b="0" i="0" u="none" strike="noStrike" kern="1200" cap="none" spc="0" normalizeH="0" baseline="0" noProof="0">
                <a:ln>
                  <a:noFill/>
                </a:ln>
                <a:solidFill>
                  <a:prstClr val="black"/>
                </a:solidFill>
                <a:effectLst/>
                <a:uLnTx/>
                <a:uFillTx/>
                <a:latin typeface="Calibri" panose="020F0502020204030204"/>
                <a:ea typeface="+mn-ea"/>
                <a:cs typeface="+mn-cs"/>
              </a:rPr>
              <a:t>2.939 </a:t>
            </a: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000</a:t>
            </a:r>
            <a:r>
              <a:rPr kumimoji="0" lang="x-none"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x-none" sz="2400" b="0" i="0" u="none" strike="noStrike" kern="1200" cap="none" spc="0" normalizeH="0" baseline="0" noProof="0" dirty="0">
                <a:ln>
                  <a:noFill/>
                </a:ln>
                <a:solidFill>
                  <a:prstClr val="black"/>
                </a:solidFill>
                <a:effectLst/>
                <a:uLnTx/>
                <a:uFillTx/>
                <a:latin typeface="Calibri" panose="020F0502020204030204"/>
                <a:ea typeface="+mn-ea"/>
                <a:cs typeface="+mn-cs"/>
              </a:rPr>
              <a:t>cases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2400" b="0" i="0" u="none" strike="noStrike" kern="1200" cap="none" spc="0" normalizeH="0" baseline="0" noProof="0" dirty="0">
                <a:ln>
                  <a:noFill/>
                </a:ln>
                <a:solidFill>
                  <a:prstClr val="black"/>
                </a:solidFill>
                <a:effectLst/>
                <a:uLnTx/>
                <a:uFillTx/>
                <a:latin typeface="Calibri" panose="020F0502020204030204"/>
                <a:ea typeface="+mn-ea"/>
                <a:cs typeface="+mn-cs"/>
              </a:rPr>
              <a:t>74,372 deaths</a:t>
            </a:r>
          </a:p>
        </p:txBody>
      </p:sp>
      <p:sp>
        <p:nvSpPr>
          <p:cNvPr id="15" name="Rounded Rectangle 14">
            <a:extLst>
              <a:ext uri="{FF2B5EF4-FFF2-40B4-BE49-F238E27FC236}">
                <a16:creationId xmlns:a16="http://schemas.microsoft.com/office/drawing/2014/main" xmlns="" id="{83B3D925-FFD0-8847-A432-4339AD0B6302}"/>
              </a:ext>
            </a:extLst>
          </p:cNvPr>
          <p:cNvSpPr/>
          <p:nvPr/>
        </p:nvSpPr>
        <p:spPr>
          <a:xfrm>
            <a:off x="950284" y="3270434"/>
            <a:ext cx="3066548" cy="17628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srgbClr val="0070C0"/>
                </a:solidFill>
                <a:effectLst/>
                <a:uLnTx/>
                <a:uFillTx/>
                <a:latin typeface="Calibri" panose="020F0502020204030204"/>
                <a:ea typeface="+mn-ea"/>
                <a:cs typeface="+mn-cs"/>
              </a:rPr>
              <a:t>Under-resourced response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srgbClr val="0070C0"/>
                </a:solidFill>
                <a:effectLst/>
                <a:uLnTx/>
                <a:uFillTx/>
                <a:latin typeface="Calibri" panose="020F0502020204030204"/>
                <a:ea typeface="+mn-ea"/>
                <a:cs typeface="+mn-cs"/>
              </a:rPr>
              <a:t>Slower progress: low treatment levels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srgbClr val="0070C0"/>
                </a:solidFill>
                <a:effectLst/>
                <a:uLnTx/>
                <a:uFillTx/>
                <a:latin typeface="Calibri" panose="020F0502020204030204"/>
                <a:ea typeface="+mn-ea"/>
                <a:cs typeface="+mn-cs"/>
              </a:rPr>
              <a:t>Women and girls and key populations at risk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srgbClr val="0070C0"/>
                </a:solidFill>
                <a:effectLst/>
                <a:uLnTx/>
                <a:uFillTx/>
                <a:latin typeface="Calibri" panose="020F0502020204030204"/>
                <a:ea typeface="+mn-ea"/>
                <a:cs typeface="+mn-cs"/>
              </a:rPr>
              <a:t>Humanitarian challenges</a:t>
            </a:r>
          </a:p>
        </p:txBody>
      </p:sp>
      <p:sp>
        <p:nvSpPr>
          <p:cNvPr id="17" name="Rounded Rectangle 16">
            <a:extLst>
              <a:ext uri="{FF2B5EF4-FFF2-40B4-BE49-F238E27FC236}">
                <a16:creationId xmlns:a16="http://schemas.microsoft.com/office/drawing/2014/main" xmlns="" id="{0EA0562F-28D0-074D-8382-F61448EED288}"/>
              </a:ext>
            </a:extLst>
          </p:cNvPr>
          <p:cNvSpPr/>
          <p:nvPr/>
        </p:nvSpPr>
        <p:spPr>
          <a:xfrm>
            <a:off x="9233237" y="1333599"/>
            <a:ext cx="2895910" cy="164371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srgbClr val="0070C0"/>
                </a:solidFill>
                <a:effectLst/>
                <a:uLnTx/>
                <a:uFillTx/>
                <a:latin typeface="Calibri" panose="020F0502020204030204"/>
                <a:ea typeface="+mn-ea"/>
                <a:cs typeface="+mn-cs"/>
              </a:rPr>
              <a:t>Concentrated epidemics (key populations and their partners)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srgbClr val="0070C0"/>
                </a:solidFill>
                <a:effectLst/>
                <a:uLnTx/>
                <a:uFillTx/>
                <a:latin typeface="Calibri" panose="020F0502020204030204"/>
                <a:ea typeface="+mn-ea"/>
                <a:cs typeface="+mn-cs"/>
              </a:rPr>
              <a:t>Humanitarian challenges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srgbClr val="0070C0"/>
                </a:solidFill>
                <a:effectLst/>
                <a:uLnTx/>
                <a:uFillTx/>
                <a:latin typeface="Calibri" panose="020F0502020204030204"/>
                <a:ea typeface="+mn-ea"/>
                <a:cs typeface="+mn-cs"/>
              </a:rPr>
              <a:t>SGBV </a:t>
            </a:r>
          </a:p>
        </p:txBody>
      </p:sp>
      <p:sp>
        <p:nvSpPr>
          <p:cNvPr id="20" name="Rounded Rectangle 19">
            <a:extLst>
              <a:ext uri="{FF2B5EF4-FFF2-40B4-BE49-F238E27FC236}">
                <a16:creationId xmlns:a16="http://schemas.microsoft.com/office/drawing/2014/main" xmlns="" id="{421DC28B-9441-8940-93BF-80F921850CC5}"/>
              </a:ext>
            </a:extLst>
          </p:cNvPr>
          <p:cNvSpPr/>
          <p:nvPr/>
        </p:nvSpPr>
        <p:spPr>
          <a:xfrm>
            <a:off x="8763942" y="4906311"/>
            <a:ext cx="2895910" cy="109037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srgbClr val="0070C0"/>
                </a:solidFill>
                <a:effectLst/>
                <a:uLnTx/>
                <a:uFillTx/>
                <a:latin typeface="Calibri" panose="020F0502020204030204"/>
                <a:ea typeface="+mn-ea"/>
                <a:cs typeface="+mn-cs"/>
              </a:rPr>
              <a:t>Women and girls (particularly AGYW) and key populations at risk</a:t>
            </a:r>
          </a:p>
        </p:txBody>
      </p:sp>
      <p:sp>
        <p:nvSpPr>
          <p:cNvPr id="21" name="Rounded Rectangle 20">
            <a:extLst>
              <a:ext uri="{FF2B5EF4-FFF2-40B4-BE49-F238E27FC236}">
                <a16:creationId xmlns:a16="http://schemas.microsoft.com/office/drawing/2014/main" xmlns="" id="{08E47845-F85B-CE43-8283-8AE666A2B7BC}"/>
              </a:ext>
            </a:extLst>
          </p:cNvPr>
          <p:cNvSpPr/>
          <p:nvPr/>
        </p:nvSpPr>
        <p:spPr>
          <a:xfrm>
            <a:off x="160059" y="5057060"/>
            <a:ext cx="3289867" cy="81668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1" i="0" u="none" strike="noStrike" kern="1200" cap="none" spc="0" normalizeH="0" baseline="0" noProof="0" dirty="0">
                <a:ln>
                  <a:noFill/>
                </a:ln>
                <a:solidFill>
                  <a:prstClr val="black"/>
                </a:solidFill>
                <a:effectLst/>
                <a:uLnTx/>
                <a:uFillTx/>
                <a:latin typeface="Calibri" panose="020F0502020204030204"/>
                <a:ea typeface="+mn-ea"/>
                <a:cs typeface="+mn-cs"/>
              </a:rPr>
              <a:t>WCA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prstClr val="black"/>
                </a:solidFill>
                <a:effectLst/>
                <a:uLnTx/>
                <a:uFillTx/>
                <a:latin typeface="Calibri" panose="020F0502020204030204"/>
                <a:ea typeface="+mn-ea"/>
                <a:cs typeface="+mn-cs"/>
              </a:rPr>
              <a:t>538</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rPr>
              <a:t>331 cases</a:t>
            </a:r>
            <a:endParaRPr kumimoji="0" lang="x-non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prstClr val="black"/>
                </a:solidFill>
                <a:effectLst/>
                <a:uLnTx/>
                <a:uFillTx/>
                <a:latin typeface="Calibri" panose="020F0502020204030204"/>
                <a:ea typeface="+mn-ea"/>
                <a:cs typeface="+mn-cs"/>
              </a:rPr>
              <a:t>7</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x-none" sz="1800" b="0" i="0" u="none" strike="noStrike" kern="1200" cap="none" spc="0" normalizeH="0" baseline="0" noProof="0" dirty="0">
                <a:ln>
                  <a:noFill/>
                </a:ln>
                <a:solidFill>
                  <a:prstClr val="black"/>
                </a:solidFill>
                <a:effectLst/>
                <a:uLnTx/>
                <a:uFillTx/>
                <a:latin typeface="Calibri" panose="020F0502020204030204"/>
                <a:ea typeface="+mn-ea"/>
                <a:cs typeface="+mn-cs"/>
              </a:rPr>
              <a:t>629 deaths</a:t>
            </a:r>
          </a:p>
        </p:txBody>
      </p:sp>
      <p:sp>
        <p:nvSpPr>
          <p:cNvPr id="22" name="Rounded Rectangle 21">
            <a:extLst>
              <a:ext uri="{FF2B5EF4-FFF2-40B4-BE49-F238E27FC236}">
                <a16:creationId xmlns:a16="http://schemas.microsoft.com/office/drawing/2014/main" xmlns="" id="{A5AFF513-6E0D-B84E-8125-7BE4639C77A9}"/>
              </a:ext>
            </a:extLst>
          </p:cNvPr>
          <p:cNvSpPr/>
          <p:nvPr/>
        </p:nvSpPr>
        <p:spPr>
          <a:xfrm>
            <a:off x="5562624" y="5615411"/>
            <a:ext cx="3289867" cy="81668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1" i="0" u="none" strike="noStrike" kern="1200" cap="none" spc="0" normalizeH="0" baseline="0" noProof="0" dirty="0">
                <a:ln>
                  <a:noFill/>
                </a:ln>
                <a:solidFill>
                  <a:prstClr val="black"/>
                </a:solidFill>
                <a:effectLst/>
                <a:uLnTx/>
                <a:uFillTx/>
                <a:latin typeface="Calibri" panose="020F0502020204030204"/>
                <a:ea typeface="+mn-ea"/>
                <a:cs typeface="+mn-cs"/>
              </a:rPr>
              <a:t>ESA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x-none" sz="1800" b="0" i="0" u="none" strike="noStrike" kern="1200" cap="none" spc="0" normalizeH="0" baseline="0" noProof="0" dirty="0">
                <a:ln>
                  <a:noFill/>
                </a:ln>
                <a:solidFill>
                  <a:prstClr val="black"/>
                </a:solidFill>
                <a:effectLst/>
                <a:uLnTx/>
                <a:uFillTx/>
                <a:latin typeface="Calibri" panose="020F0502020204030204"/>
                <a:ea typeface="+mn-ea"/>
                <a:cs typeface="+mn-cs"/>
              </a:rPr>
              <a:t>253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rPr>
              <a:t>793 </a:t>
            </a:r>
            <a:r>
              <a:rPr kumimoji="0" lang="x-none" sz="1800" b="0" i="0" u="none" strike="noStrike" kern="1200" cap="none" spc="0" normalizeH="0" baseline="0" noProof="0" dirty="0">
                <a:ln>
                  <a:noFill/>
                </a:ln>
                <a:solidFill>
                  <a:prstClr val="black"/>
                </a:solidFill>
                <a:effectLst/>
                <a:uLnTx/>
                <a:uFillTx/>
                <a:latin typeface="Calibri" panose="020F0502020204030204"/>
                <a:ea typeface="+mn-ea"/>
                <a:cs typeface="+mn-cs"/>
              </a:rPr>
              <a:t>cases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prstClr val="black"/>
                </a:solidFill>
                <a:effectLst/>
                <a:uLnTx/>
                <a:uFillTx/>
                <a:latin typeface="Calibri" panose="020F0502020204030204"/>
                <a:ea typeface="+mn-ea"/>
                <a:cs typeface="+mn-cs"/>
              </a:rPr>
              <a:t>63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x-none" sz="1800" b="0" i="0" u="none" strike="noStrike" kern="1200" cap="none" spc="0" normalizeH="0" baseline="0" noProof="0" dirty="0">
                <a:ln>
                  <a:noFill/>
                </a:ln>
                <a:solidFill>
                  <a:prstClr val="black"/>
                </a:solidFill>
                <a:effectLst/>
                <a:uLnTx/>
                <a:uFillTx/>
                <a:latin typeface="Calibri" panose="020F0502020204030204"/>
                <a:ea typeface="+mn-ea"/>
                <a:cs typeface="+mn-cs"/>
              </a:rPr>
              <a:t>612 deaths</a:t>
            </a:r>
          </a:p>
        </p:txBody>
      </p:sp>
      <p:sp>
        <p:nvSpPr>
          <p:cNvPr id="23" name="Rounded Rectangle 22">
            <a:extLst>
              <a:ext uri="{FF2B5EF4-FFF2-40B4-BE49-F238E27FC236}">
                <a16:creationId xmlns:a16="http://schemas.microsoft.com/office/drawing/2014/main" xmlns="" id="{BD3EC805-D0FD-E44E-A5DB-F762C34C6A4D}"/>
              </a:ext>
            </a:extLst>
          </p:cNvPr>
          <p:cNvSpPr/>
          <p:nvPr/>
        </p:nvSpPr>
        <p:spPr>
          <a:xfrm>
            <a:off x="4937533" y="158340"/>
            <a:ext cx="3289867" cy="81668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1" i="0" u="none" strike="noStrike" kern="1200" cap="none" spc="0" normalizeH="0" baseline="0" noProof="0" dirty="0">
                <a:ln>
                  <a:noFill/>
                </a:ln>
                <a:solidFill>
                  <a:prstClr val="black"/>
                </a:solidFill>
                <a:effectLst/>
                <a:uLnTx/>
                <a:uFillTx/>
                <a:latin typeface="Calibri" panose="020F0502020204030204"/>
                <a:ea typeface="+mn-ea"/>
                <a:cs typeface="+mn-cs"/>
              </a:rPr>
              <a:t>North Africa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x-none" sz="1800" b="0" i="0" u="none" strike="noStrike" kern="1200" cap="none" spc="0" normalizeH="0" baseline="0" noProof="0" dirty="0">
                <a:ln>
                  <a:noFill/>
                </a:ln>
                <a:solidFill>
                  <a:prstClr val="black"/>
                </a:solidFill>
                <a:effectLst/>
                <a:uLnTx/>
                <a:uFillTx/>
                <a:latin typeface="Calibri" panose="020F0502020204030204"/>
                <a:ea typeface="+mn-ea"/>
                <a:cs typeface="+mn-cs"/>
              </a:rPr>
              <a:t>223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x-none" sz="1800" b="0" i="0" u="none" strike="noStrike" kern="1200" cap="none" spc="0" normalizeH="0" baseline="0" noProof="0">
                <a:ln>
                  <a:noFill/>
                </a:ln>
                <a:solidFill>
                  <a:prstClr val="black"/>
                </a:solidFill>
                <a:effectLst/>
                <a:uLnTx/>
                <a:uFillTx/>
                <a:latin typeface="Calibri" panose="020F0502020204030204"/>
                <a:ea typeface="+mn-ea"/>
                <a:cs typeface="+mn-cs"/>
              </a:rPr>
              <a:t>017  </a:t>
            </a:r>
            <a:r>
              <a:rPr kumimoji="0" lang="x-none" sz="1800" b="0" i="0" u="none" strike="noStrike" kern="1200" cap="none" spc="0" normalizeH="0" baseline="0" noProof="0" dirty="0">
                <a:ln>
                  <a:noFill/>
                </a:ln>
                <a:solidFill>
                  <a:prstClr val="black"/>
                </a:solidFill>
                <a:effectLst/>
                <a:uLnTx/>
                <a:uFillTx/>
                <a:latin typeface="Calibri" panose="020F0502020204030204"/>
                <a:ea typeface="+mn-ea"/>
                <a:cs typeface="+mn-cs"/>
              </a:rPr>
              <a:t>cases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prstClr val="black"/>
                </a:solidFill>
                <a:effectLst/>
                <a:uLnTx/>
                <a:uFillTx/>
                <a:latin typeface="Calibri" panose="020F0502020204030204"/>
                <a:ea typeface="+mn-ea"/>
                <a:cs typeface="+mn-cs"/>
              </a:rPr>
              <a:t>35</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x-none" sz="1800" b="0" i="0" u="none" strike="noStrike" kern="1200" cap="none" spc="0" normalizeH="0" baseline="0" noProof="0" dirty="0">
                <a:ln>
                  <a:noFill/>
                </a:ln>
                <a:solidFill>
                  <a:prstClr val="black"/>
                </a:solidFill>
                <a:effectLst/>
                <a:uLnTx/>
                <a:uFillTx/>
                <a:latin typeface="Calibri" panose="020F0502020204030204"/>
                <a:ea typeface="+mn-ea"/>
                <a:cs typeface="+mn-cs"/>
              </a:rPr>
              <a:t>979 deaths</a:t>
            </a:r>
          </a:p>
        </p:txBody>
      </p:sp>
    </p:spTree>
    <p:extLst>
      <p:ext uri="{BB962C8B-B14F-4D97-AF65-F5344CB8AC3E}">
        <p14:creationId xmlns:p14="http://schemas.microsoft.com/office/powerpoint/2010/main" val="1606494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84019BCF-6066-0845-B3A6-5A57027F3256}"/>
              </a:ext>
            </a:extLst>
          </p:cNvPr>
          <p:cNvSpPr txBox="1">
            <a:spLocks/>
          </p:cNvSpPr>
          <p:nvPr/>
        </p:nvSpPr>
        <p:spPr>
          <a:xfrm>
            <a:off x="838200" y="84218"/>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472C4">
                    <a:lumMod val="75000"/>
                  </a:srgbClr>
                </a:solidFill>
                <a:effectLst/>
                <a:uLnTx/>
                <a:uFillTx/>
                <a:latin typeface="Calibri" panose="020F0502020204030204"/>
                <a:ea typeface="+mj-ea"/>
                <a:cs typeface="+mj-cs"/>
              </a:rPr>
              <a:t>Humanitarian settings: </a:t>
            </a:r>
            <a:r>
              <a:rPr kumimoji="0" lang="en-US" sz="2800" b="1" i="0" u="none" strike="noStrike" kern="1200" cap="none" spc="0" normalizeH="0" baseline="0" noProof="0" dirty="0">
                <a:ln>
                  <a:noFill/>
                </a:ln>
                <a:solidFill>
                  <a:srgbClr val="FFC000"/>
                </a:solidFill>
                <a:effectLst/>
                <a:uLnTx/>
                <a:uFillTx/>
                <a:latin typeface="Calibri" panose="020F0502020204030204"/>
                <a:ea typeface="+mj-ea"/>
                <a:cs typeface="+mj-cs"/>
              </a:rPr>
              <a:t>Unstable, unpredictable, volatile</a:t>
            </a:r>
            <a:endParaRPr kumimoji="0" lang="en-US" sz="2800" b="0" i="1"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7" name="Content Placeholder 2">
            <a:extLst>
              <a:ext uri="{FF2B5EF4-FFF2-40B4-BE49-F238E27FC236}">
                <a16:creationId xmlns:a16="http://schemas.microsoft.com/office/drawing/2014/main" xmlns="" id="{2FDC3126-5064-4040-AE3D-179C35570A35}"/>
              </a:ext>
            </a:extLst>
          </p:cNvPr>
          <p:cNvSpPr txBox="1">
            <a:spLocks/>
          </p:cNvSpPr>
          <p:nvPr/>
        </p:nvSpPr>
        <p:spPr>
          <a:xfrm>
            <a:off x="552965" y="969475"/>
            <a:ext cx="1108607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x-none"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481D5227-48EC-1F4C-BD54-EEA2573C738B}"/>
              </a:ext>
            </a:extLst>
          </p:cNvPr>
          <p:cNvPicPr>
            <a:picLocks noChangeAspect="1"/>
          </p:cNvPicPr>
          <p:nvPr/>
        </p:nvPicPr>
        <p:blipFill rotWithShape="1">
          <a:blip r:embed="rId3"/>
          <a:srcRect t="14834"/>
          <a:stretch/>
        </p:blipFill>
        <p:spPr>
          <a:xfrm>
            <a:off x="414844" y="747000"/>
            <a:ext cx="11224191" cy="5364000"/>
          </a:xfrm>
          <a:prstGeom prst="rect">
            <a:avLst/>
          </a:prstGeom>
        </p:spPr>
      </p:pic>
    </p:spTree>
    <p:extLst>
      <p:ext uri="{BB962C8B-B14F-4D97-AF65-F5344CB8AC3E}">
        <p14:creationId xmlns:p14="http://schemas.microsoft.com/office/powerpoint/2010/main" val="1154062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xmlns="" id="{6F0BC67F-7D4F-CE4F-B3C1-6278F94E3D00}"/>
              </a:ext>
            </a:extLst>
          </p:cNvPr>
          <p:cNvSpPr txBox="1">
            <a:spLocks/>
          </p:cNvSpPr>
          <p:nvPr/>
        </p:nvSpPr>
        <p:spPr>
          <a:xfrm>
            <a:off x="226037" y="1334023"/>
            <a:ext cx="11739926" cy="4910202"/>
          </a:xfrm>
          <a:prstGeom prst="rect">
            <a:avLst/>
          </a:prstGeom>
        </p:spPr>
        <p:txBody>
          <a:bodyPr>
            <a:normAutofit fontScale="92500" lnSpcReduction="10000"/>
          </a:bodyPr>
          <a:lstStyle>
            <a:lvl1pPr marL="342900" marR="0" lvl="0" indent="-342900" algn="l" defTabSz="914400" rtl="0" fontAlgn="auto" hangingPunct="0">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0">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0">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0">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0">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0">
              <a:lnSpc>
                <a:spcPct val="110000"/>
              </a:lnSpc>
              <a:spcBef>
                <a:spcPct val="0"/>
              </a:spcBef>
              <a:spcAft>
                <a:spcPts val="600"/>
              </a:spcAft>
              <a:buClrTx/>
              <a:buSzPct val="100000"/>
              <a:buFont typeface="Wingdings" pitchFamily="2" charset="2"/>
              <a:buChar char="Ø"/>
              <a:tabLst/>
              <a:defRPr/>
            </a:pPr>
            <a:r>
              <a:rPr kumimoji="0" lang="en-GB" altLang="en-US" sz="2300" b="1" i="0" u="none" strike="noStrike" kern="1200" cap="none" spc="0" normalizeH="0" baseline="0" noProof="0" dirty="0">
                <a:ln>
                  <a:noFill/>
                </a:ln>
                <a:solidFill>
                  <a:srgbClr val="000000"/>
                </a:solidFill>
                <a:effectLst/>
                <a:uLnTx/>
                <a:uFillTx/>
                <a:latin typeface="Calibri"/>
                <a:ea typeface="+mn-ea"/>
                <a:cs typeface="+mn-cs"/>
              </a:rPr>
              <a:t>Disruptions of prevention, treatment and care services for PLHIV </a:t>
            </a:r>
          </a:p>
          <a:p>
            <a:pPr marL="342900" marR="0" lvl="0" indent="-342900" algn="l" defTabSz="914400" rtl="0" eaLnBrk="1" fontAlgn="auto" latinLnBrk="0" hangingPunct="0">
              <a:lnSpc>
                <a:spcPct val="110000"/>
              </a:lnSpc>
              <a:spcBef>
                <a:spcPct val="0"/>
              </a:spcBef>
              <a:spcAft>
                <a:spcPts val="600"/>
              </a:spcAft>
              <a:buClrTx/>
              <a:buSzPct val="100000"/>
              <a:buFont typeface="Arial" panose="020B0604020202020204" pitchFamily="34" charset="0"/>
              <a:buChar char="•"/>
              <a:tabLst/>
              <a:defRPr/>
            </a:pPr>
            <a:endParaRPr kumimoji="0" lang="en-GB" altLang="en-US" sz="2300" b="1"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0">
              <a:lnSpc>
                <a:spcPct val="110000"/>
              </a:lnSpc>
              <a:spcBef>
                <a:spcPct val="0"/>
              </a:spcBef>
              <a:spcAft>
                <a:spcPts val="600"/>
              </a:spcAft>
              <a:buClrTx/>
              <a:buSzPct val="100000"/>
              <a:buFont typeface="Wingdings" pitchFamily="2" charset="2"/>
              <a:buChar char="Ø"/>
              <a:tabLst/>
              <a:defRPr/>
            </a:pPr>
            <a:r>
              <a:rPr kumimoji="0" lang="en-CA" sz="2300" b="1" i="0" u="none" strike="noStrike" kern="1200" cap="none" spc="0" normalizeH="0" baseline="0" noProof="0" dirty="0">
                <a:ln>
                  <a:noFill/>
                </a:ln>
                <a:solidFill>
                  <a:srgbClr val="000000"/>
                </a:solidFill>
                <a:effectLst/>
                <a:uLnTx/>
                <a:uFillTx/>
                <a:latin typeface="Calibri"/>
                <a:ea typeface="+mn-ea"/>
                <a:cs typeface="+mn-cs"/>
              </a:rPr>
              <a:t>6-months disruption of antiretroviral therapy could lead to more than 500,000 extra deaths from AIDS-related illnesses in sub-Saharan Africa (2020–2021). </a:t>
            </a:r>
          </a:p>
          <a:p>
            <a:pPr marL="342900" marR="0" lvl="0" indent="-342900" algn="l" defTabSz="914400" rtl="0" eaLnBrk="1" fontAlgn="auto" latinLnBrk="0" hangingPunct="0">
              <a:lnSpc>
                <a:spcPct val="110000"/>
              </a:lnSpc>
              <a:spcBef>
                <a:spcPct val="0"/>
              </a:spcBef>
              <a:spcAft>
                <a:spcPts val="600"/>
              </a:spcAft>
              <a:buClrTx/>
              <a:buSzPct val="100000"/>
              <a:buFont typeface="Arial" panose="020B0604020202020204" pitchFamily="34" charset="0"/>
              <a:buChar char="•"/>
              <a:tabLst/>
              <a:defRPr/>
            </a:pPr>
            <a:endParaRPr kumimoji="0" lang="en-CA" sz="2300" b="1"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0">
              <a:lnSpc>
                <a:spcPct val="110000"/>
              </a:lnSpc>
              <a:spcBef>
                <a:spcPct val="0"/>
              </a:spcBef>
              <a:spcAft>
                <a:spcPts val="600"/>
              </a:spcAft>
              <a:buClrTx/>
              <a:buSzPct val="100000"/>
              <a:buFont typeface="Wingdings" pitchFamily="2" charset="2"/>
              <a:buChar char="Ø"/>
              <a:tabLst/>
              <a:defRPr/>
            </a:pPr>
            <a:r>
              <a:rPr kumimoji="0" lang="en-GB" sz="2300" b="1" i="0" u="none" strike="noStrike" kern="1200" cap="none" spc="0" normalizeH="0" baseline="0" noProof="0" dirty="0">
                <a:ln>
                  <a:noFill/>
                </a:ln>
                <a:solidFill>
                  <a:srgbClr val="000000"/>
                </a:solidFill>
                <a:effectLst/>
                <a:uLnTx/>
                <a:uFillTx/>
                <a:latin typeface="Calibri"/>
                <a:ea typeface="+mn-ea"/>
                <a:cs typeface="+mn-cs"/>
              </a:rPr>
              <a:t>Antiretroviral treatment for HIV-positive pregnant women is down 4.46% according to </a:t>
            </a:r>
            <a:r>
              <a:rPr kumimoji="0" lang="en-US" sz="2300" b="1" i="0" u="none" strike="noStrike" kern="1200" cap="none" spc="0" normalizeH="0" baseline="0" noProof="0" dirty="0">
                <a:ln>
                  <a:noFill/>
                </a:ln>
                <a:solidFill>
                  <a:srgbClr val="000000"/>
                </a:solidFill>
                <a:effectLst/>
                <a:uLnTx/>
                <a:uFillTx/>
                <a:latin typeface="Calibri"/>
                <a:ea typeface="+mn-ea"/>
                <a:cs typeface="+mn-cs"/>
              </a:rPr>
              <a:t>PEPFAR</a:t>
            </a:r>
          </a:p>
          <a:p>
            <a:pPr marL="0" marR="0" lvl="0" indent="0" algn="l" defTabSz="914400" rtl="0" eaLnBrk="1" fontAlgn="auto" latinLnBrk="0" hangingPunct="0">
              <a:lnSpc>
                <a:spcPct val="110000"/>
              </a:lnSpc>
              <a:spcBef>
                <a:spcPct val="0"/>
              </a:spcBef>
              <a:spcAft>
                <a:spcPts val="600"/>
              </a:spcAft>
              <a:buClrTx/>
              <a:buSzPct val="100000"/>
              <a:buFont typeface="Arial" pitchFamily="34"/>
              <a:buNone/>
              <a:tabLst/>
              <a:defRPr/>
            </a:pPr>
            <a:r>
              <a:rPr kumimoji="0" lang="en-US" sz="2300" b="1" i="0" u="none" strike="noStrike" kern="1200" cap="none" spc="0" normalizeH="0" baseline="0" noProof="0" dirty="0">
                <a:ln>
                  <a:noFill/>
                </a:ln>
                <a:solidFill>
                  <a:srgbClr val="000000"/>
                </a:solidFill>
                <a:effectLst/>
                <a:uLnTx/>
                <a:uFillTx/>
                <a:latin typeface="Calibri"/>
                <a:ea typeface="+mn-ea"/>
                <a:cs typeface="+mn-cs"/>
              </a:rPr>
              <a:t> </a:t>
            </a:r>
            <a:endParaRPr kumimoji="0" lang="en-GB" sz="2300" b="1"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0">
              <a:lnSpc>
                <a:spcPct val="110000"/>
              </a:lnSpc>
              <a:spcBef>
                <a:spcPct val="0"/>
              </a:spcBef>
              <a:spcAft>
                <a:spcPts val="600"/>
              </a:spcAft>
              <a:buClrTx/>
              <a:buSzPct val="100000"/>
              <a:buFont typeface="Wingdings" pitchFamily="2" charset="2"/>
              <a:buChar char="Ø"/>
              <a:tabLst/>
              <a:defRPr/>
            </a:pPr>
            <a:r>
              <a:rPr kumimoji="0" lang="en-GB" altLang="en-US" sz="2300" b="1" i="0" u="none" strike="noStrike" kern="1200" cap="none" spc="0" normalizeH="0" baseline="0" noProof="0" dirty="0">
                <a:ln>
                  <a:noFill/>
                </a:ln>
                <a:solidFill>
                  <a:srgbClr val="000000"/>
                </a:solidFill>
                <a:effectLst/>
                <a:uLnTx/>
                <a:uFillTx/>
                <a:latin typeface="Calibri"/>
                <a:ea typeface="+mn-ea"/>
                <a:cs typeface="+mn-cs"/>
              </a:rPr>
              <a:t>Fragile communities are at higher risk of HIV infection</a:t>
            </a:r>
          </a:p>
          <a:p>
            <a:pPr marL="342900" marR="0" lvl="0" indent="-342900" algn="l" defTabSz="914400" rtl="0" eaLnBrk="1" fontAlgn="auto" latinLnBrk="0" hangingPunct="0">
              <a:lnSpc>
                <a:spcPct val="110000"/>
              </a:lnSpc>
              <a:spcBef>
                <a:spcPct val="0"/>
              </a:spcBef>
              <a:spcAft>
                <a:spcPts val="600"/>
              </a:spcAft>
              <a:buClrTx/>
              <a:buSzPct val="100000"/>
              <a:buFont typeface="Arial" panose="020B0604020202020204" pitchFamily="34" charset="0"/>
              <a:buChar char="•"/>
              <a:tabLst/>
              <a:defRPr/>
            </a:pPr>
            <a:endParaRPr kumimoji="0" lang="en-GB" altLang="en-US" sz="2300" b="1"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0">
              <a:lnSpc>
                <a:spcPct val="110000"/>
              </a:lnSpc>
              <a:spcBef>
                <a:spcPct val="0"/>
              </a:spcBef>
              <a:spcAft>
                <a:spcPts val="600"/>
              </a:spcAft>
              <a:buClrTx/>
              <a:buSzPct val="100000"/>
              <a:buFont typeface="Wingdings" pitchFamily="2" charset="2"/>
              <a:buChar char="Ø"/>
              <a:tabLst/>
              <a:defRPr/>
            </a:pPr>
            <a:r>
              <a:rPr kumimoji="0" lang="en-GB" sz="2300" b="1" i="0" u="none" strike="noStrike" kern="1200" cap="none" spc="0" normalizeH="0" baseline="0" noProof="0" dirty="0">
                <a:ln>
                  <a:noFill/>
                </a:ln>
                <a:solidFill>
                  <a:srgbClr val="000000"/>
                </a:solidFill>
                <a:effectLst/>
                <a:uLnTx/>
                <a:uFillTx/>
                <a:latin typeface="Calibri"/>
                <a:ea typeface="+mn-ea"/>
                <a:cs typeface="+mn-cs"/>
              </a:rPr>
              <a:t>key populations : Those with disabilities, marginalized groups, people in hard-to-reach areas </a:t>
            </a:r>
          </a:p>
          <a:p>
            <a:pPr marL="342900" marR="0" lvl="0" indent="-342900" algn="l" defTabSz="914400" rtl="0" eaLnBrk="1" fontAlgn="auto" latinLnBrk="0" hangingPunct="0">
              <a:lnSpc>
                <a:spcPct val="110000"/>
              </a:lnSpc>
              <a:spcBef>
                <a:spcPct val="0"/>
              </a:spcBef>
              <a:spcAft>
                <a:spcPts val="600"/>
              </a:spcAft>
              <a:buClrTx/>
              <a:buSzPct val="100000"/>
              <a:buFont typeface="Arial" panose="020B0604020202020204" pitchFamily="34" charset="0"/>
              <a:buChar char="•"/>
              <a:tabLst/>
              <a:defRPr/>
            </a:pPr>
            <a:endParaRPr kumimoji="0" lang="en-GB" sz="2300" b="1"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0">
              <a:lnSpc>
                <a:spcPct val="110000"/>
              </a:lnSpc>
              <a:spcBef>
                <a:spcPct val="0"/>
              </a:spcBef>
              <a:spcAft>
                <a:spcPts val="600"/>
              </a:spcAft>
              <a:buClrTx/>
              <a:buSzPct val="100000"/>
              <a:buFont typeface="Wingdings" pitchFamily="2" charset="2"/>
              <a:buChar char="Ø"/>
              <a:tabLst/>
              <a:defRPr/>
            </a:pPr>
            <a:r>
              <a:rPr kumimoji="0" lang="en-CA" sz="2300" b="1" i="0" u="none" strike="noStrike" kern="1200" cap="none" spc="0" normalizeH="0" baseline="0" noProof="0" dirty="0">
                <a:ln>
                  <a:noFill/>
                </a:ln>
                <a:solidFill>
                  <a:srgbClr val="000000"/>
                </a:solidFill>
                <a:effectLst/>
                <a:uLnTx/>
                <a:uFillTx/>
                <a:latin typeface="Calibri"/>
                <a:ea typeface="+mn-ea"/>
                <a:cs typeface="+mn-cs"/>
              </a:rPr>
              <a:t>Gender inequalities and stigma and discrimination</a:t>
            </a:r>
            <a:endParaRPr kumimoji="0" lang="en-GB" sz="2300" b="1"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0">
              <a:lnSpc>
                <a:spcPct val="110000"/>
              </a:lnSpc>
              <a:spcBef>
                <a:spcPct val="0"/>
              </a:spcBef>
              <a:spcAft>
                <a:spcPts val="600"/>
              </a:spcAft>
              <a:buClrTx/>
              <a:buSzPct val="100000"/>
              <a:buFont typeface="Arial" panose="020B0604020202020204" pitchFamily="34" charset="0"/>
              <a:buChar char="•"/>
              <a:tabLst/>
              <a:defRPr/>
            </a:pPr>
            <a:endParaRPr kumimoji="0" lang="en-GB" altLang="en-US" sz="20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Rectangle 4">
            <a:extLst>
              <a:ext uri="{FF2B5EF4-FFF2-40B4-BE49-F238E27FC236}">
                <a16:creationId xmlns:a16="http://schemas.microsoft.com/office/drawing/2014/main" xmlns="" id="{9DDADB8E-B111-F442-9352-A0848071337C}"/>
              </a:ext>
            </a:extLst>
          </p:cNvPr>
          <p:cNvSpPr/>
          <p:nvPr/>
        </p:nvSpPr>
        <p:spPr>
          <a:xfrm>
            <a:off x="4189463" y="321387"/>
            <a:ext cx="2878545"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HIV and COVID-19</a:t>
            </a:r>
            <a:endParaRPr kumimoji="0" lang="en-US" sz="2800" b="1" i="0" u="none" strike="noStrike" kern="1200" cap="none" spc="0" normalizeH="0" baseline="0" noProof="0" dirty="0">
              <a:ln>
                <a:noFill/>
              </a:ln>
              <a:solidFill>
                <a:srgbClr val="4472C4">
                  <a:lumMod val="75000"/>
                </a:srgbClr>
              </a:solidFill>
              <a:effectLst/>
              <a:highlight>
                <a:srgbClr val="FFA725"/>
              </a:highlight>
              <a:uLnTx/>
              <a:uFillTx/>
              <a:latin typeface="Calibri" panose="020F0502020204030204"/>
              <a:ea typeface="+mn-ea"/>
              <a:cs typeface="+mn-cs"/>
            </a:endParaRPr>
          </a:p>
        </p:txBody>
      </p:sp>
    </p:spTree>
    <p:extLst>
      <p:ext uri="{BB962C8B-B14F-4D97-AF65-F5344CB8AC3E}">
        <p14:creationId xmlns:p14="http://schemas.microsoft.com/office/powerpoint/2010/main" val="3137460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F3E26BDC-BBD8-0D48-A301-2575E3B72414}"/>
              </a:ext>
            </a:extLst>
          </p:cNvPr>
          <p:cNvSpPr txBox="1">
            <a:spLocks/>
          </p:cNvSpPr>
          <p:nvPr/>
        </p:nvSpPr>
        <p:spPr>
          <a:xfrm>
            <a:off x="333702" y="977461"/>
            <a:ext cx="5512677" cy="56869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28600" algn="l" defTabSz="914400" rtl="0" eaLnBrk="1" fontAlgn="auto" latinLnBrk="0" hangingPunct="1">
              <a:lnSpc>
                <a:spcPct val="90000"/>
              </a:lnSpc>
              <a:spcBef>
                <a:spcPts val="400"/>
              </a:spcBef>
              <a:spcAft>
                <a:spcPts val="4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Sexual and gender-based violence typically increases in times of crisis. </a:t>
            </a:r>
          </a:p>
          <a:p>
            <a:pPr marL="285750" marR="0" lvl="0" indent="-228600" algn="l" defTabSz="914400" rtl="0" eaLnBrk="1" fontAlgn="auto" latinLnBrk="0" hangingPunct="1">
              <a:lnSpc>
                <a:spcPct val="90000"/>
              </a:lnSpc>
              <a:spcBef>
                <a:spcPts val="400"/>
              </a:spcBef>
              <a:spcAft>
                <a:spcPts val="4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Relevant services and mitigation measures (including HIV services and those for survivors of conflict-related sexual violence) are harder to access. </a:t>
            </a:r>
          </a:p>
          <a:p>
            <a:pPr marL="285750" marR="0" lvl="0" indent="-228600" algn="l" defTabSz="914400" rtl="0" eaLnBrk="1" fontAlgn="auto" latinLnBrk="0" hangingPunct="1">
              <a:lnSpc>
                <a:spcPct val="90000"/>
              </a:lnSpc>
              <a:spcBef>
                <a:spcPts val="400"/>
              </a:spcBef>
              <a:spcAft>
                <a:spcPts val="4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SGBV exposes survivors to HIV infection and other physical and mental impacts (which can lead to risk behaviours)</a:t>
            </a:r>
          </a:p>
          <a:p>
            <a:pPr marL="14287" marR="0" lvl="0" indent="0" algn="ctr" defTabSz="914400" rtl="0" eaLnBrk="1" fontAlgn="auto" latinLnBrk="0" hangingPunct="1">
              <a:lnSpc>
                <a:spcPct val="90000"/>
              </a:lnSpc>
              <a:spcBef>
                <a:spcPts val="400"/>
              </a:spcBef>
              <a:spcAft>
                <a:spcPts val="4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During COVID-19</a:t>
            </a:r>
          </a:p>
          <a:p>
            <a:pPr marL="342900" marR="0" lvl="0" indent="-228600" algn="l" defTabSz="914400" rtl="0" eaLnBrk="1" fontAlgn="auto" latinLnBrk="0" hangingPunct="1">
              <a:lnSpc>
                <a:spcPct val="90000"/>
              </a:lnSpc>
              <a:spcBef>
                <a:spcPts val="400"/>
              </a:spcBef>
              <a:spcAft>
                <a:spcPts val="4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Increase of 40% or more in reports of domestic violence in some countries </a:t>
            </a:r>
          </a:p>
          <a:p>
            <a:pPr marL="342900" marR="0" lvl="0" indent="-228600" algn="l" defTabSz="914400" rtl="0" eaLnBrk="1" fontAlgn="auto" latinLnBrk="0" hangingPunct="1">
              <a:lnSpc>
                <a:spcPct val="90000"/>
              </a:lnSpc>
              <a:spcBef>
                <a:spcPts val="400"/>
              </a:spcBef>
              <a:spcAft>
                <a:spcPts val="4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Increase in calls to domestic violence helplines in many countries</a:t>
            </a:r>
          </a:p>
          <a:p>
            <a:pPr marL="285750" marR="0" lvl="0" indent="-228600" algn="l" defTabSz="914400" rtl="0" eaLnBrk="1" fontAlgn="auto" latinLnBrk="0" hangingPunct="1">
              <a:lnSpc>
                <a:spcPct val="90000"/>
              </a:lnSpc>
              <a:spcBef>
                <a:spcPts val="400"/>
              </a:spcBef>
              <a:spcAft>
                <a:spcPts val="4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In some countries, resources and efforts have been diverted from violence against women response to immediate COVID-19 relief</a:t>
            </a:r>
          </a:p>
          <a:p>
            <a:pPr marL="285750" marR="0" lvl="0" indent="-228600" algn="l" defTabSz="914400" rtl="0" eaLnBrk="1" fontAlgn="auto" latinLnBrk="0" hangingPunct="1">
              <a:lnSpc>
                <a:spcPct val="90000"/>
              </a:lnSpc>
              <a:spcBef>
                <a:spcPts val="400"/>
              </a:spcBef>
              <a:spcAft>
                <a:spcPts val="40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x-non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xmlns="" id="{88B5ABF6-4E73-E74E-8C80-BE2B1F99DC7E}"/>
              </a:ext>
            </a:extLst>
          </p:cNvPr>
          <p:cNvSpPr txBox="1">
            <a:spLocks/>
          </p:cNvSpPr>
          <p:nvPr/>
        </p:nvSpPr>
        <p:spPr>
          <a:xfrm>
            <a:off x="333702" y="-11386"/>
            <a:ext cx="5181600" cy="974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a:ln>
                  <a:noFill/>
                </a:ln>
                <a:solidFill>
                  <a:srgbClr val="FFC000"/>
                </a:solidFill>
                <a:effectLst/>
                <a:uLnTx/>
                <a:uFillTx/>
                <a:latin typeface="Calibri" panose="020F0502020204030204"/>
                <a:ea typeface="+mj-ea"/>
                <a:cs typeface="+mj-cs"/>
              </a:rPr>
              <a:t>SGBV: The shadow pandemic</a:t>
            </a:r>
            <a:endParaRPr kumimoji="0" lang="en-US" sz="3200" b="1" i="0" u="none" strike="noStrike" kern="1200" cap="none" spc="0" normalizeH="0" baseline="0" noProof="0" dirty="0">
              <a:ln>
                <a:noFill/>
              </a:ln>
              <a:solidFill>
                <a:srgbClr val="FFC000"/>
              </a:solidFill>
              <a:effectLst/>
              <a:uLnTx/>
              <a:uFillTx/>
              <a:latin typeface="Calibri" panose="020F0502020204030204"/>
              <a:ea typeface="+mj-ea"/>
              <a:cs typeface="+mj-cs"/>
            </a:endParaRPr>
          </a:p>
        </p:txBody>
      </p:sp>
      <p:pic>
        <p:nvPicPr>
          <p:cNvPr id="8" name="Espace réservé du contenu 10" descr="Une image contenant texte&#10;&#10;Description générée automatiquement">
            <a:extLst>
              <a:ext uri="{FF2B5EF4-FFF2-40B4-BE49-F238E27FC236}">
                <a16:creationId xmlns:a16="http://schemas.microsoft.com/office/drawing/2014/main" xmlns="" id="{18A7056B-CF12-3E4E-AF6B-28CFC30BC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7861" y="47150"/>
            <a:ext cx="5362272" cy="3742266"/>
          </a:xfrm>
          <a:prstGeom prst="rect">
            <a:avLst/>
          </a:prstGeom>
        </p:spPr>
      </p:pic>
      <p:sp>
        <p:nvSpPr>
          <p:cNvPr id="10" name="TextBox 8">
            <a:extLst>
              <a:ext uri="{FF2B5EF4-FFF2-40B4-BE49-F238E27FC236}">
                <a16:creationId xmlns:a16="http://schemas.microsoft.com/office/drawing/2014/main" xmlns="" id="{C5FE0DC7-18FF-1845-8BF3-A3744D4CBB13}"/>
              </a:ext>
            </a:extLst>
          </p:cNvPr>
          <p:cNvSpPr txBox="1"/>
          <p:nvPr/>
        </p:nvSpPr>
        <p:spPr>
          <a:xfrm>
            <a:off x="5613458" y="3589455"/>
            <a:ext cx="6345621" cy="30828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400"/>
              </a:spcAft>
              <a:buClrTx/>
              <a:buSzTx/>
              <a:buFont typeface="Wingdings" pitchFamily="2" charset="2"/>
              <a:buChar char="Ø"/>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Liberia recorded a 50% increase in gender-based violence in the first half of 2020: more than 600 reported rape cases. </a:t>
            </a:r>
          </a:p>
          <a:p>
            <a:pPr marL="285750" marR="0" lvl="0" indent="-285750" algn="l" defTabSz="914400" rtl="0" eaLnBrk="1" fontAlgn="auto" latinLnBrk="0" hangingPunct="1">
              <a:lnSpc>
                <a:spcPct val="100000"/>
              </a:lnSpc>
              <a:spcBef>
                <a:spcPts val="400"/>
              </a:spcBef>
              <a:spcAft>
                <a:spcPts val="400"/>
              </a:spcAft>
              <a:buClrTx/>
              <a:buSzTx/>
              <a:buFont typeface="Wingdings" pitchFamily="2" charset="2"/>
              <a:buChar char="Ø"/>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Nigeria saw an increase of sexual violence during the curfews (including 2 young women raped and killed in June 2020.</a:t>
            </a:r>
          </a:p>
          <a:p>
            <a:pPr marL="285750" marR="0" lvl="0" indent="-285750" algn="l" defTabSz="914400" rtl="0" eaLnBrk="1" fontAlgn="auto" latinLnBrk="0" hangingPunct="1">
              <a:lnSpc>
                <a:spcPct val="100000"/>
              </a:lnSpc>
              <a:spcBef>
                <a:spcPts val="400"/>
              </a:spcBef>
              <a:spcAft>
                <a:spcPts val="400"/>
              </a:spcAft>
              <a:buClrTx/>
              <a:buSzTx/>
              <a:buFont typeface="Wingdings" pitchFamily="2" charset="2"/>
              <a:buChar char="Ø"/>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In Kenya, nearly 4,000 schoolgirls reportedly became pregnant when schools were closed during the lockdown; in most cases they had allegedly been raped by relatives or police officers.</a:t>
            </a:r>
          </a:p>
          <a:p>
            <a:pPr marL="285750" marR="0" lvl="0" indent="-285750" algn="l" defTabSz="914400" rtl="0" eaLnBrk="1" fontAlgn="auto" latinLnBrk="0" hangingPunct="1">
              <a:lnSpc>
                <a:spcPct val="100000"/>
              </a:lnSpc>
              <a:spcBef>
                <a:spcPts val="400"/>
              </a:spcBef>
              <a:spcAft>
                <a:spcPts val="400"/>
              </a:spcAft>
              <a:buClrTx/>
              <a:buSzTx/>
              <a:buFont typeface="Wingdings" pitchFamily="2" charset="2"/>
              <a:buChar char="Ø"/>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MINUSCA reported 27% more instances of rape and 69% more cases where women and children were hurt.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39723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1767</Words>
  <Application>Microsoft Office PowerPoint</Application>
  <PresentationFormat>Widescreen</PresentationFormat>
  <Paragraphs>212</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ＭＳ Ｐゴシック</vt:lpstr>
      <vt:lpstr>Arial</vt:lpstr>
      <vt:lpstr>Calibri</vt:lpstr>
      <vt:lpstr>Calibri Light</vt:lpstr>
      <vt:lpstr>Verdana</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ElHussein</dc:creator>
  <cp:lastModifiedBy>Triza Samson</cp:lastModifiedBy>
  <cp:revision>8</cp:revision>
  <dcterms:created xsi:type="dcterms:W3CDTF">2021-03-17T05:46:36Z</dcterms:created>
  <dcterms:modified xsi:type="dcterms:W3CDTF">2021-04-06T08:57:12Z</dcterms:modified>
</cp:coreProperties>
</file>