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2" r:id="rId2"/>
    <p:sldId id="263" r:id="rId3"/>
    <p:sldId id="264" r:id="rId4"/>
    <p:sldId id="270" r:id="rId5"/>
    <p:sldId id="271" r:id="rId6"/>
    <p:sldId id="272" r:id="rId7"/>
    <p:sldId id="273" r:id="rId8"/>
    <p:sldId id="276" r:id="rId9"/>
    <p:sldId id="277"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3BEF1-3610-4E22-A4E3-D5E4E427DA1E}" type="datetimeFigureOut">
              <a:rPr lang="en-GB" smtClean="0"/>
              <a:t>05/04/2021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C5002-8B41-4515-9BF5-56452A5D464A}" type="slidenum">
              <a:rPr lang="en-GB" smtClean="0"/>
              <a:t>‹#›</a:t>
            </a:fld>
            <a:endParaRPr lang="en-GB"/>
          </a:p>
        </p:txBody>
      </p:sp>
    </p:spTree>
    <p:extLst>
      <p:ext uri="{BB962C8B-B14F-4D97-AF65-F5344CB8AC3E}">
        <p14:creationId xmlns:p14="http://schemas.microsoft.com/office/powerpoint/2010/main" val="318789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3B0879-C1F3-461B-848B-07D3A7268B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81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Population: https://population.un.org/wpp/Download/Standard/Population/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GDP: https://www.imf.org/external/datamapper/NGDPD@WEO/OEMDC/ADVEC/WEOWORLD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of Muslims: Research Gate (2009)</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Diaspora: https://www.ghanaweb.com/GhanaHomePage/features/Africa-disapora-555915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African Development Bank - The African diaspora is important. There are around 140 million Africans living abroad. “About one third are middle class,” notes Olivier </a:t>
            </a:r>
            <a:r>
              <a:rPr kumimoji="0" lang="en-US" sz="1200" b="0" i="0" u="none" strike="noStrike" kern="1200" cap="none" spc="0" normalizeH="0" baseline="0" noProof="0" dirty="0" err="1">
                <a:ln>
                  <a:noFill/>
                </a:ln>
                <a:solidFill>
                  <a:prstClr val="black"/>
                </a:solidFill>
                <a:effectLst/>
                <a:uLnTx/>
                <a:uFillTx/>
                <a:latin typeface="+mn-lt"/>
                <a:ea typeface="+mn-ea"/>
                <a:cs typeface="+mn-cs"/>
              </a:rPr>
              <a:t>Eweck</a:t>
            </a:r>
            <a:r>
              <a:rPr kumimoji="0" lang="en-US" sz="1200" b="0" i="0" u="none" strike="noStrike" kern="1200" cap="none" spc="0" normalizeH="0" baseline="0" noProof="0" dirty="0">
                <a:ln>
                  <a:noFill/>
                </a:ln>
                <a:solidFill>
                  <a:prstClr val="black"/>
                </a:solidFill>
                <a:effectLst/>
                <a:uLnTx/>
                <a:uFillTx/>
                <a:latin typeface="+mn-lt"/>
                <a:ea typeface="+mn-ea"/>
                <a:cs typeface="+mn-cs"/>
              </a:rPr>
              <a:t>, Director, Financial Technical Service Division at the AfDB. “Total savings by the diaspora is estimated at $50 billion,” he pointed out.</a:t>
            </a:r>
          </a:p>
          <a:p>
            <a:r>
              <a:rPr lang="en-US" dirty="0"/>
              <a:t>https://www.unhcr.org/africa.html/https://reporting.unhcr.org/africa</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3B0879-C1F3-461B-848B-07D3A7268B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36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Poverty: World Bank Group (https://www.worldbank.org/en/region/afr/publication/accelerating-poverty-reduction-in-africa-in-five-charts)</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1" i="0" u="none" strike="noStrike" kern="1200" cap="none" spc="0" normalizeH="0" baseline="0" noProof="0" dirty="0">
                <a:ln>
                  <a:noFill/>
                </a:ln>
                <a:solidFill>
                  <a:prstClr val="black"/>
                </a:solidFill>
                <a:effectLst/>
                <a:uLnTx/>
                <a:uFillTx/>
                <a:latin typeface="+mn-lt"/>
                <a:ea typeface="+mn-ea"/>
                <a:cs typeface="+mn-cs"/>
              </a:rPr>
              <a:t>“Extreme poverty”: less than $1.90 per day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Sub-Sharan Africa accounting for 60%: Pardee Center for International Futures at the University of Denver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global population living in poverty (less than $1.9 a day) in 2017 was 689 million people (Source: https://www.worldbank.org/en/topic/poverty/overview)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World Bank estimates: https://www.dw.com/en/africa-more-poverty-despite-economic-growth/a-52840817</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3B0879-C1F3-461B-848B-07D3A7268B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40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171450" indent="-171450">
              <a:buFontTx/>
              <a:buChar char="-"/>
            </a:pPr>
            <a:r>
              <a:rPr lang="en-US" dirty="0"/>
              <a:t>https://www.islamic-banking.com/explore/islamic-finance</a:t>
            </a:r>
          </a:p>
          <a:p>
            <a:pPr marL="171450" indent="-171450">
              <a:buFontTx/>
              <a:buChar char="-"/>
            </a:pPr>
            <a:r>
              <a:rPr lang="en-US" dirty="0"/>
              <a:t>https://data.worldbank.org/indicator/GC.XPN.INTP.ZS?end=2018&amp;locations=ZG&amp;name_desc=false&amp;start=2012&amp;view=chart</a:t>
            </a:r>
          </a:p>
          <a:p>
            <a:pPr marL="171450" indent="-171450">
              <a:buFontTx/>
              <a:buChar char="-"/>
            </a:pPr>
            <a:r>
              <a:rPr lang="en-US" dirty="0" err="1"/>
              <a:t>Waren</a:t>
            </a:r>
            <a:r>
              <a:rPr lang="en-US" dirty="0"/>
              <a:t> Buffet said – “</a:t>
            </a:r>
            <a:r>
              <a:rPr lang="en-US" sz="1200" b="0" i="0" kern="1200" dirty="0">
                <a:solidFill>
                  <a:schemeClr val="tx1"/>
                </a:solidFill>
                <a:effectLst/>
                <a:latin typeface="+mn-lt"/>
                <a:ea typeface="+mn-ea"/>
                <a:cs typeface="+mn-cs"/>
              </a:rPr>
              <a:t>derivatives are financial weapons of mass destruction, carrying dangers that, while now latent, are potentially lethal." </a:t>
            </a:r>
          </a:p>
          <a:p>
            <a:pPr marL="171450" indent="-171450">
              <a:buFontTx/>
              <a:buChar char="-"/>
            </a:pPr>
            <a:r>
              <a:rPr lang="en-US" sz="1200" b="0" i="0" kern="1200" dirty="0">
                <a:solidFill>
                  <a:schemeClr val="tx1"/>
                </a:solidFill>
                <a:effectLst/>
                <a:latin typeface="+mn-lt"/>
                <a:ea typeface="+mn-ea"/>
                <a:cs typeface="+mn-cs"/>
              </a:rPr>
              <a:t>Last sentence (in the box): https://www.weforum.org/agenda/2017/10/islamic-finance-could-be-the-answer-to-africas-growth-problems/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50AA42-ABFF-4260-B731-8D0D95D805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04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mn-lt"/>
                <a:ea typeface="+mn-ea"/>
                <a:cs typeface="+mn-cs"/>
              </a:rPr>
              <a:t>INCOME MULTIPLIER FOR CASH ASSISTANCE</a:t>
            </a:r>
            <a:br>
              <a:rPr kumimoji="0" lang="en-US" sz="700" b="0" i="0" u="none" strike="noStrike" kern="1200" cap="none" spc="0" normalizeH="0" baseline="0" noProof="0" dirty="0">
                <a:ln>
                  <a:noFill/>
                </a:ln>
                <a:solidFill>
                  <a:prstClr val="black"/>
                </a:solidFill>
                <a:effectLst/>
                <a:uLnTx/>
                <a:uFillTx/>
                <a:latin typeface="+mn-lt"/>
                <a:ea typeface="+mn-ea"/>
                <a:cs typeface="+mn-cs"/>
              </a:rPr>
            </a:br>
            <a:r>
              <a:rPr kumimoji="0" lang="en-US" sz="700" b="0" i="0" u="none" strike="noStrike" kern="1200" cap="none" spc="0" normalizeH="0" baseline="0" noProof="0" dirty="0">
                <a:ln>
                  <a:noFill/>
                </a:ln>
                <a:solidFill>
                  <a:prstClr val="black"/>
                </a:solidFill>
                <a:effectLst/>
                <a:uLnTx/>
                <a:uFillTx/>
                <a:latin typeface="+mn-lt"/>
                <a:ea typeface="+mn-ea"/>
                <a:cs typeface="+mn-cs"/>
              </a:rPr>
              <a:t>Rwanda A study in Rwanda found that humanitarian assistance for refugees has a positive impact on the economies of surrounding host communities. Every dollar’s worth of food for refugees increased real income for the community around a camp by US$1.20. In two other camps where refugees received monthly cash assistance instead of food, each dollar they received translated into US$1.51 to US$1.95 in the local economy. Uganda A study conducted in Uganda found that cash assistance given to refugees produces an “income multiplier” for host communities. Each dollar increased real income in and around the settlements by an additional US$1 and US$1.50.</a:t>
            </a:r>
            <a:br>
              <a:rPr kumimoji="0" lang="en-US" sz="700" b="0" i="0" u="none" strike="noStrike" kern="1200" cap="none" spc="0" normalizeH="0" baseline="0" noProof="0" dirty="0">
                <a:ln>
                  <a:noFill/>
                </a:ln>
                <a:solidFill>
                  <a:prstClr val="black"/>
                </a:solidFill>
                <a:effectLst/>
                <a:uLnTx/>
                <a:uFillTx/>
                <a:latin typeface="+mn-lt"/>
                <a:ea typeface="+mn-ea"/>
                <a:cs typeface="+mn-cs"/>
              </a:rPr>
            </a:br>
            <a:endParaRPr kumimoji="0" lang="en-US" sz="7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mn-lt"/>
                <a:ea typeface="+mn-ea"/>
                <a:cs typeface="+mn-cs"/>
              </a:rPr>
              <a:t>METHODOLOGY TO ESTIMATES ZAKAT</a:t>
            </a:r>
            <a:br>
              <a:rPr kumimoji="0" lang="en-US" sz="700" b="0" i="0" u="none" strike="noStrike" kern="1200" cap="none" spc="0" normalizeH="0" baseline="0" noProof="0" dirty="0">
                <a:ln>
                  <a:noFill/>
                </a:ln>
                <a:solidFill>
                  <a:prstClr val="black"/>
                </a:solidFill>
                <a:effectLst/>
                <a:uLnTx/>
                <a:uFillTx/>
                <a:latin typeface="+mn-lt"/>
                <a:ea typeface="+mn-ea"/>
                <a:cs typeface="+mn-cs"/>
              </a:rPr>
            </a:br>
            <a:r>
              <a:rPr kumimoji="0" lang="en-US" sz="1050" b="0" i="0" u="none" strike="noStrike" kern="1200" cap="none" spc="0" normalizeH="0" baseline="0" noProof="0" dirty="0" err="1">
                <a:ln>
                  <a:noFill/>
                </a:ln>
                <a:solidFill>
                  <a:prstClr val="black"/>
                </a:solidFill>
                <a:effectLst/>
                <a:uLnTx/>
                <a:uFillTx/>
                <a:latin typeface="+mn-lt"/>
                <a:ea typeface="+mn-ea"/>
                <a:cs typeface="+mn-cs"/>
              </a:rPr>
              <a:t>Zakat</a:t>
            </a:r>
            <a:r>
              <a:rPr kumimoji="0" lang="en-US" sz="1050" b="0" i="0" u="none" strike="noStrike" kern="1200" cap="none" spc="0" normalizeH="0" baseline="0" noProof="0" dirty="0">
                <a:ln>
                  <a:noFill/>
                </a:ln>
                <a:solidFill>
                  <a:prstClr val="black"/>
                </a:solidFill>
                <a:effectLst/>
                <a:uLnTx/>
                <a:uFillTx/>
                <a:latin typeface="+mn-lt"/>
                <a:ea typeface="+mn-ea"/>
                <a:cs typeface="+mn-cs"/>
              </a:rPr>
              <a:t> estimates are based on views of the Maliki School, in which the </a:t>
            </a:r>
            <a:r>
              <a:rPr kumimoji="0" lang="en-US" sz="1050" b="0" i="0" u="none" strike="noStrike" kern="1200" cap="none" spc="0" normalizeH="0" baseline="0" noProof="0" dirty="0" err="1">
                <a:ln>
                  <a:noFill/>
                </a:ln>
                <a:solidFill>
                  <a:prstClr val="black"/>
                </a:solidFill>
                <a:effectLst/>
                <a:uLnTx/>
                <a:uFillTx/>
                <a:latin typeface="+mn-lt"/>
                <a:ea typeface="+mn-ea"/>
                <a:cs typeface="+mn-cs"/>
              </a:rPr>
              <a:t>zakƗt</a:t>
            </a:r>
            <a:r>
              <a:rPr kumimoji="0" lang="en-US" sz="1050" b="0" i="0" u="none" strike="noStrike" kern="1200" cap="none" spc="0" normalizeH="0" baseline="0" noProof="0" dirty="0">
                <a:ln>
                  <a:noFill/>
                </a:ln>
                <a:solidFill>
                  <a:prstClr val="black"/>
                </a:solidFill>
                <a:effectLst/>
                <a:uLnTx/>
                <a:uFillTx/>
                <a:latin typeface="+mn-lt"/>
                <a:ea typeface="+mn-ea"/>
                <a:cs typeface="+mn-cs"/>
              </a:rPr>
              <a:t> base includes buildings and other fixed assets, except those assigned for personal and family use.</a:t>
            </a:r>
            <a:br>
              <a:rPr kumimoji="0" lang="en-US" sz="1050" b="0" i="0" u="none" strike="noStrike" kern="1200" cap="none" spc="0" normalizeH="0" baseline="0" noProof="0" dirty="0">
                <a:ln>
                  <a:noFill/>
                </a:ln>
                <a:solidFill>
                  <a:prstClr val="black"/>
                </a:solidFill>
                <a:effectLst/>
                <a:uLnTx/>
                <a:uFillTx/>
                <a:latin typeface="+mn-lt"/>
                <a:ea typeface="+mn-ea"/>
                <a:cs typeface="+mn-cs"/>
              </a:rPr>
            </a:br>
            <a:r>
              <a:rPr kumimoji="0" lang="en-US" sz="1050" b="0" i="0" u="none" strike="noStrike" kern="1200" cap="none" spc="0" normalizeH="0" baseline="0" noProof="0" dirty="0">
                <a:ln>
                  <a:noFill/>
                </a:ln>
                <a:solidFill>
                  <a:prstClr val="black"/>
                </a:solidFill>
                <a:effectLst/>
                <a:uLnTx/>
                <a:uFillTx/>
                <a:latin typeface="+mn-lt"/>
                <a:ea typeface="+mn-ea"/>
                <a:cs typeface="+mn-cs"/>
              </a:rPr>
              <a:t>Zakat is collected from the rich Muslims only, and non-Muslim citizens are exempt from the payment of </a:t>
            </a:r>
            <a:r>
              <a:rPr kumimoji="0" lang="en-US" sz="1050" b="0" i="0" u="none" strike="noStrike" kern="1200" cap="none" spc="0" normalizeH="0" baseline="0" noProof="0" dirty="0" err="1">
                <a:ln>
                  <a:noFill/>
                </a:ln>
                <a:solidFill>
                  <a:prstClr val="black"/>
                </a:solidFill>
                <a:effectLst/>
                <a:uLnTx/>
                <a:uFillTx/>
                <a:latin typeface="+mn-lt"/>
                <a:ea typeface="+mn-ea"/>
                <a:cs typeface="+mn-cs"/>
              </a:rPr>
              <a:t>zakƗt</a:t>
            </a:r>
            <a:r>
              <a:rPr kumimoji="0" lang="en-US" sz="1050" b="0" i="0" u="none" strike="noStrike" kern="1200" cap="none" spc="0" normalizeH="0" baseline="0" noProof="0" dirty="0">
                <a:ln>
                  <a:noFill/>
                </a:ln>
                <a:solidFill>
                  <a:prstClr val="black"/>
                </a:solidFill>
                <a:effectLst/>
                <a:uLnTx/>
                <a:uFillTx/>
                <a:latin typeface="+mn-lt"/>
                <a:ea typeface="+mn-ea"/>
                <a:cs typeface="+mn-cs"/>
              </a:rPr>
              <a:t>. Thus the GDP of each country under study has been adjusted by taking into account per capita income and the proportion of Muslim population in each country. The average score of Zakat estimates has been applied as a proxy to estimate potential zakat collection for the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LINK TO THE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https://openknowledge.worldbank.org/handle/10986/25738</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3B0879-C1F3-461B-848B-07D3A7268B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79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 https://awqafsa.org.za/wp-content/uploads/2021/01/AWQAF-SA-Financial-Graphs-2001-2020.pdf</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3B0879-C1F3-461B-848B-07D3A7268B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42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171450" indent="-171450">
              <a:buFontTx/>
              <a:buChar char="-"/>
            </a:pPr>
            <a:r>
              <a:rPr lang="en-US" dirty="0"/>
              <a:t>Table from: https://www.iifm.net/wp-content/uploads/2020/09/IIFM-Sukuk-Report-9th-Edition.pdf</a:t>
            </a:r>
          </a:p>
          <a:p>
            <a:pPr marL="171450" indent="-171450">
              <a:buFontTx/>
              <a:buChar char="-"/>
            </a:pPr>
            <a:r>
              <a:rPr lang="en-US" dirty="0"/>
              <a:t>https://www.weforum.org/agenda/2017/10/islamic-finance-could-be-the-answer-to-africas-growth-problems</a:t>
            </a:r>
          </a:p>
          <a:p>
            <a:pPr marL="171450" indent="-171450">
              <a:buFontTx/>
              <a:buChar char="-"/>
            </a:pPr>
            <a:r>
              <a:rPr lang="en-US" dirty="0"/>
              <a:t>https://issuu.com/cpifinancial/docs/ib_f_issue_119_for_issuu</a:t>
            </a:r>
          </a:p>
          <a:p>
            <a:pPr marL="171450" indent="-171450">
              <a:buFontTx/>
              <a:buChar char="-"/>
            </a:pPr>
            <a:r>
              <a:rPr lang="en-US" dirty="0"/>
              <a:t>https://www.cliffordchance.com/content/dam/cliffordchance/briefings/2017/12/sovereign-sukuk-in-africa-a-developing-landscape.pdf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50AA42-ABFF-4260-B731-8D0D95D805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66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Flexibility in Zakat collection and distribution in developed countries:</a:t>
            </a:r>
            <a:r>
              <a:rPr kumimoji="0" lang="en-US" sz="1200" b="0" i="0" u="none" strike="noStrike" kern="1200" cap="none" spc="0" normalizeH="0" baseline="0" noProof="0" dirty="0">
                <a:ln>
                  <a:noFill/>
                </a:ln>
                <a:solidFill>
                  <a:prstClr val="black"/>
                </a:solidFill>
                <a:effectLst/>
                <a:uLnTx/>
                <a:uFillTx/>
                <a:latin typeface="+mn-lt"/>
                <a:ea typeface="+mn-ea"/>
                <a:cs typeface="+mn-cs"/>
              </a:rPr>
              <a:t> Religious establishments in developed countries could avoid rigid regulations related to the collection and disbursement of Zakat in particular.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Restructuring Zakat programmes in developing countries</a:t>
            </a:r>
            <a:r>
              <a:rPr kumimoji="0" lang="en-US" sz="1200" b="0" i="0" u="none" strike="noStrike" kern="1200" cap="none" spc="0" normalizeH="0" baseline="0" noProof="0" dirty="0">
                <a:ln>
                  <a:noFill/>
                </a:ln>
                <a:solidFill>
                  <a:prstClr val="black"/>
                </a:solidFill>
                <a:effectLst/>
                <a:uLnTx/>
                <a:uFillTx/>
                <a:latin typeface="+mn-lt"/>
                <a:ea typeface="+mn-ea"/>
                <a:cs typeface="+mn-cs"/>
              </a:rPr>
              <a:t>: The Zakat collection and distribution system in Africa could be modernized and include checks and balances to gain confidence of potential donors.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Develop regulatory frameworks to promote Islamic finance products in developing countries:  </a:t>
            </a:r>
            <a:r>
              <a:rPr kumimoji="0" lang="en-US" sz="1200" b="0" i="0" u="none" strike="noStrike" kern="1200" cap="none" spc="0" normalizeH="0" baseline="0" noProof="0" dirty="0">
                <a:ln>
                  <a:noFill/>
                </a:ln>
                <a:solidFill>
                  <a:prstClr val="black"/>
                </a:solidFill>
                <a:effectLst/>
                <a:uLnTx/>
                <a:uFillTx/>
                <a:latin typeface="+mn-lt"/>
                <a:ea typeface="+mn-ea"/>
                <a:cs typeface="+mn-cs"/>
              </a:rPr>
              <a:t>legislating and enforcing legal frameworks in African countries to encourage IP financial tools such as Sukuk and cash Awqaf.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3B0879-C1F3-461B-848B-07D3A7268B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847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306" y="360052"/>
            <a:ext cx="11746751" cy="3036056"/>
          </a:xfrm>
        </p:spPr>
        <p:txBody>
          <a:bodyPr tIns="0" bIns="0" anchor="b" anchorCtr="0">
            <a:noAutofit/>
          </a:bodyPr>
          <a:lstStyle>
            <a:lvl1pPr algn="ctr">
              <a:defRPr sz="5867"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pic>
        <p:nvPicPr>
          <p:cNvPr id="9" name="Picture 8" descr="bluestrip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13450"/>
            <a:ext cx="12192000" cy="844551"/>
          </a:xfrm>
          <a:prstGeom prst="rect">
            <a:avLst/>
          </a:prstGeom>
        </p:spPr>
      </p:pic>
    </p:spTree>
    <p:extLst>
      <p:ext uri="{BB962C8B-B14F-4D97-AF65-F5344CB8AC3E}">
        <p14:creationId xmlns:p14="http://schemas.microsoft.com/office/powerpoint/2010/main" val="338266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120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5186" y="273049"/>
            <a:ext cx="4240551" cy="1162051"/>
          </a:xfrm>
        </p:spPr>
        <p:txBody>
          <a:bodyPr anchor="b"/>
          <a:lstStyle>
            <a:lvl1pPr algn="l">
              <a:defRPr sz="2667" b="1"/>
            </a:lvl1pPr>
          </a:lstStyle>
          <a:p>
            <a:r>
              <a:rPr lang="en-US"/>
              <a:t>Click to edit Master title style</a:t>
            </a:r>
            <a:endParaRPr lang="en-US" dirty="0"/>
          </a:p>
        </p:txBody>
      </p:sp>
      <p:sp>
        <p:nvSpPr>
          <p:cNvPr id="3" name="Content Placeholder 2"/>
          <p:cNvSpPr>
            <a:spLocks noGrp="1"/>
          </p:cNvSpPr>
          <p:nvPr>
            <p:ph idx="1"/>
          </p:nvPr>
        </p:nvSpPr>
        <p:spPr>
          <a:xfrm>
            <a:off x="4766733" y="273051"/>
            <a:ext cx="7164931" cy="5555884"/>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5186" y="1732801"/>
            <a:ext cx="4240551" cy="4096135"/>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262806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01382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8C2560D-EC28-3B41-86E8-18F1CE0113B4}"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
        <p:nvSpPr>
          <p:cNvPr id="9" name="Text Placeholder 3"/>
          <p:cNvSpPr>
            <a:spLocks noGrp="1"/>
          </p:cNvSpPr>
          <p:nvPr>
            <p:ph type="body" sz="half" idx="2"/>
          </p:nvPr>
        </p:nvSpPr>
        <p:spPr>
          <a:xfrm>
            <a:off x="0" y="4116260"/>
            <a:ext cx="12192000" cy="1897568"/>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lstStyle>
            <a:lvl1pPr marL="0" indent="0">
              <a:buNone/>
              <a:defRPr sz="1867">
                <a:solidFill>
                  <a:schemeClr val="tx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100850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5663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9827" y="274639"/>
            <a:ext cx="2743200" cy="55640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8712" y="274639"/>
            <a:ext cx="8697915" cy="55640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3551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4334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2000" cy="6013449"/>
          </a:xfrm>
          <a:solidFill>
            <a:schemeClr val="bg1">
              <a:lumMod val="50000"/>
            </a:schemeClr>
          </a:solidFill>
        </p:spPr>
        <p:txBody>
          <a:bodyPr>
            <a:normAutofit/>
          </a:bodyPr>
          <a:lstStyle>
            <a:lvl1pPr marL="0" indent="0" algn="ctr">
              <a:buFontTx/>
              <a:buNone/>
              <a:defRPr sz="2667" baseline="0">
                <a:solidFill>
                  <a:schemeClr val="tx2"/>
                </a:solidFill>
              </a:defRPr>
            </a:lvl1pPr>
          </a:lstStyle>
          <a:p>
            <a:r>
              <a:rPr lang="en-US" dirty="0"/>
              <a:t>Drag background image here</a:t>
            </a:r>
          </a:p>
        </p:txBody>
      </p:sp>
      <p:sp>
        <p:nvSpPr>
          <p:cNvPr id="2" name="Title 1"/>
          <p:cNvSpPr>
            <a:spLocks noGrp="1"/>
          </p:cNvSpPr>
          <p:nvPr>
            <p:ph type="ctrTitle"/>
          </p:nvPr>
        </p:nvSpPr>
        <p:spPr>
          <a:xfrm>
            <a:off x="243306" y="651983"/>
            <a:ext cx="11746751" cy="2744124"/>
          </a:xfrm>
        </p:spPr>
        <p:txBody>
          <a:bodyPr tIns="0" bIns="0" anchor="b" anchorCtr="0">
            <a:noAutofit/>
          </a:bodyPr>
          <a:lstStyle>
            <a:lvl1pPr algn="ctr">
              <a:defRPr sz="5867"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43306" y="3545574"/>
            <a:ext cx="11746751" cy="1927860"/>
          </a:xfrm>
        </p:spPr>
        <p:txBody>
          <a:bodyPr tIns="0" bIns="0">
            <a:normAutofit/>
          </a:bodyPr>
          <a:lstStyle>
            <a:lvl1pPr marL="0" indent="0" algn="ctr">
              <a:buNone/>
              <a:defRPr sz="320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117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8713" y="2840483"/>
            <a:ext cx="11594559" cy="1362075"/>
          </a:xfrm>
        </p:spPr>
        <p:txBody>
          <a:bodyPr anchor="t"/>
          <a:lstStyle>
            <a:lvl1pPr algn="l">
              <a:defRPr sz="5333" b="1" cap="all"/>
            </a:lvl1pPr>
          </a:lstStyle>
          <a:p>
            <a:r>
              <a:rPr lang="en-US"/>
              <a:t>Click to edit Master title style</a:t>
            </a:r>
            <a:endParaRPr lang="en-US" dirty="0"/>
          </a:p>
        </p:txBody>
      </p:sp>
      <p:sp>
        <p:nvSpPr>
          <p:cNvPr id="3" name="Text Placeholder 2"/>
          <p:cNvSpPr>
            <a:spLocks noGrp="1"/>
          </p:cNvSpPr>
          <p:nvPr>
            <p:ph type="body" idx="1"/>
          </p:nvPr>
        </p:nvSpPr>
        <p:spPr>
          <a:xfrm>
            <a:off x="278713" y="1233253"/>
            <a:ext cx="11594559" cy="1500187"/>
          </a:xfrm>
        </p:spPr>
        <p:txBody>
          <a:bodyPr lIns="0" tIns="0" rIns="0" bIns="0" anchor="b">
            <a:normAutofit/>
          </a:bodyPr>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29106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8712" y="1732801"/>
            <a:ext cx="5715688" cy="411626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32801"/>
            <a:ext cx="5753528" cy="411626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C2560D-EC28-3B41-86E8-18F1CE0113B4}"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8157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131278" y="9732"/>
            <a:ext cx="6060721" cy="6004984"/>
          </a:xfrm>
          <a:solidFill>
            <a:schemeClr val="bg1">
              <a:lumMod val="85000"/>
            </a:schemeClr>
          </a:solidFill>
        </p:spPr>
        <p:txBody>
          <a:bodyPr anchor="ctr" anchorCtr="0">
            <a:normAutofit/>
          </a:bodyPr>
          <a:lstStyle>
            <a:lvl1pPr marL="0" indent="0" algn="ctr">
              <a:buFontTx/>
              <a:buNone/>
              <a:defRPr sz="2667"/>
            </a:lvl1pPr>
          </a:lstStyle>
          <a:p>
            <a:r>
              <a:rPr lang="en-US" dirty="0"/>
              <a:t>Click icon to add Image</a:t>
            </a:r>
          </a:p>
        </p:txBody>
      </p:sp>
      <p:sp>
        <p:nvSpPr>
          <p:cNvPr id="2" name="Title 1"/>
          <p:cNvSpPr>
            <a:spLocks noGrp="1"/>
          </p:cNvSpPr>
          <p:nvPr>
            <p:ph type="title"/>
          </p:nvPr>
        </p:nvSpPr>
        <p:spPr>
          <a:xfrm>
            <a:off x="278712" y="272465"/>
            <a:ext cx="5628733" cy="1291135"/>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278712" y="1732800"/>
            <a:ext cx="5628733" cy="403841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44689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9732"/>
            <a:ext cx="12191999" cy="6004984"/>
          </a:xfrm>
          <a:solidFill>
            <a:schemeClr val="accent2"/>
          </a:solidFill>
        </p:spPr>
        <p:txBody>
          <a:bodyPr anchor="ctr" anchorCtr="0">
            <a:normAutofit/>
          </a:bodyPr>
          <a:lstStyle>
            <a:lvl1pPr marL="0" indent="0" algn="r">
              <a:buFontTx/>
              <a:buNone/>
              <a:defRPr sz="2667" baseline="0">
                <a:solidFill>
                  <a:schemeClr val="bg1"/>
                </a:solidFill>
              </a:defRPr>
            </a:lvl1pPr>
          </a:lstStyle>
          <a:p>
            <a:r>
              <a:rPr lang="en-US" dirty="0"/>
              <a:t>Drag picture to placeholder </a:t>
            </a:r>
            <a:br>
              <a:rPr lang="en-US" dirty="0"/>
            </a:br>
            <a:r>
              <a:rPr lang="en-US" dirty="0"/>
              <a:t>or click icon to add</a:t>
            </a:r>
          </a:p>
        </p:txBody>
      </p:sp>
      <p:sp>
        <p:nvSpPr>
          <p:cNvPr id="2" name="Title 1"/>
          <p:cNvSpPr>
            <a:spLocks noGrp="1"/>
          </p:cNvSpPr>
          <p:nvPr>
            <p:ph type="title"/>
          </p:nvPr>
        </p:nvSpPr>
        <p:spPr>
          <a:xfrm>
            <a:off x="278711" y="272465"/>
            <a:ext cx="6942572" cy="1291135"/>
          </a:xfrm>
        </p:spPr>
        <p:txBody>
          <a:bodyPr/>
          <a:lstStyle>
            <a:lvl1pPr>
              <a:defRPr>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278712" y="1732800"/>
            <a:ext cx="5482744" cy="4038411"/>
          </a:xfrm>
        </p:spPr>
        <p:txBody>
          <a:bodyPr/>
          <a:lstStyle>
            <a:lvl1pPr>
              <a:buClr>
                <a:schemeClr val="accent3"/>
              </a:buClr>
              <a:defRPr sz="3200">
                <a:solidFill>
                  <a:schemeClr val="tx2"/>
                </a:solidFill>
              </a:defRPr>
            </a:lvl1pPr>
            <a:lvl2pPr>
              <a:buClr>
                <a:schemeClr val="accent3"/>
              </a:buClr>
              <a:defRPr sz="2667">
                <a:solidFill>
                  <a:schemeClr val="tx2"/>
                </a:solidFill>
              </a:defRPr>
            </a:lvl2pPr>
            <a:lvl3pPr>
              <a:buClr>
                <a:schemeClr val="accent3"/>
              </a:buClr>
              <a:defRPr sz="2400">
                <a:solidFill>
                  <a:schemeClr val="tx2"/>
                </a:solidFill>
              </a:defRPr>
            </a:lvl3pPr>
            <a:lvl4pPr>
              <a:buClr>
                <a:schemeClr val="accent3"/>
              </a:buClr>
              <a:defRPr sz="2133">
                <a:solidFill>
                  <a:schemeClr val="tx2"/>
                </a:solidFill>
              </a:defRPr>
            </a:lvl4pPr>
            <a:lvl5pPr>
              <a:buClr>
                <a:schemeClr val="accent3"/>
              </a:buClr>
              <a:defRPr sz="2133">
                <a:solidFill>
                  <a:schemeClr val="tx2"/>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71061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9732"/>
            <a:ext cx="12191999" cy="6004984"/>
          </a:xfrm>
          <a:solidFill>
            <a:schemeClr val="bg1">
              <a:lumMod val="85000"/>
            </a:schemeClr>
          </a:solidFill>
        </p:spPr>
        <p:txBody>
          <a:bodyPr anchor="ctr" anchorCtr="0">
            <a:normAutofit/>
          </a:bodyPr>
          <a:lstStyle>
            <a:lvl1pPr marL="0" indent="0" algn="r">
              <a:buFontTx/>
              <a:buNone/>
              <a:defRPr sz="2667" baseline="0"/>
            </a:lvl1pPr>
          </a:lstStyle>
          <a:p>
            <a:r>
              <a:rPr lang="en-US" dirty="0"/>
              <a:t>Drag picture to placeholder </a:t>
            </a:r>
            <a:br>
              <a:rPr lang="en-US" dirty="0"/>
            </a:br>
            <a:r>
              <a:rPr lang="en-US" dirty="0"/>
              <a:t>or click icon to add</a:t>
            </a:r>
          </a:p>
        </p:txBody>
      </p:sp>
      <p:sp>
        <p:nvSpPr>
          <p:cNvPr id="10" name="Rectangle 9"/>
          <p:cNvSpPr/>
          <p:nvPr userDrawn="1"/>
        </p:nvSpPr>
        <p:spPr>
          <a:xfrm>
            <a:off x="1" y="-1"/>
            <a:ext cx="5839313" cy="6014717"/>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78711" y="272465"/>
            <a:ext cx="6942572" cy="1291135"/>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278713" y="1732800"/>
            <a:ext cx="5541137" cy="4038411"/>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23373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984222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712" y="272465"/>
            <a:ext cx="11672416" cy="1291135"/>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78712" y="1732139"/>
            <a:ext cx="11672416" cy="4028680"/>
          </a:xfrm>
          <a:prstGeom prst="rect">
            <a:avLst/>
          </a:prstGeom>
        </p:spPr>
        <p:txBody>
          <a:bodyPr vert="horz" lIns="91440" tIns="4572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8712" y="6473119"/>
            <a:ext cx="869693" cy="207888"/>
          </a:xfrm>
          <a:prstGeom prst="rect">
            <a:avLst/>
          </a:prstGeom>
        </p:spPr>
        <p:txBody>
          <a:bodyPr vert="horz" lIns="0" tIns="0" rIns="0" bIns="0" rtlCol="0" anchor="t" anchorCtr="0"/>
          <a:lstStyle>
            <a:lvl1pPr algn="l">
              <a:defRPr sz="1200">
                <a:solidFill>
                  <a:schemeClr val="bg1">
                    <a:lumMod val="50000"/>
                  </a:schemeClr>
                </a:solidFill>
              </a:defRPr>
            </a:lvl1pPr>
          </a:lstStyle>
          <a:p>
            <a:fld id="{68C2560D-EC28-3B41-86E8-18F1CE0113B4}" type="datetimeFigureOut">
              <a:rPr lang="en-US" smtClean="0"/>
              <a:pPr/>
              <a:t>4/5/2021</a:t>
            </a:fld>
            <a:endParaRPr lang="en-US" dirty="0"/>
          </a:p>
        </p:txBody>
      </p:sp>
      <p:sp>
        <p:nvSpPr>
          <p:cNvPr id="5" name="Footer Placeholder 4"/>
          <p:cNvSpPr>
            <a:spLocks noGrp="1"/>
          </p:cNvSpPr>
          <p:nvPr>
            <p:ph type="ftr" sz="quarter" idx="3"/>
          </p:nvPr>
        </p:nvSpPr>
        <p:spPr>
          <a:xfrm>
            <a:off x="278712" y="6125647"/>
            <a:ext cx="5628733" cy="303596"/>
          </a:xfrm>
          <a:prstGeom prst="rect">
            <a:avLst/>
          </a:prstGeom>
        </p:spPr>
        <p:txBody>
          <a:bodyPr vert="horz" lIns="0" tIns="0" rIns="0" bIns="0" rtlCol="0" anchor="b" anchorCtr="0">
            <a:noAutofit/>
          </a:bodyPr>
          <a:lstStyle>
            <a:lvl1pPr algn="l">
              <a:defRPr sz="1333">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1148406" y="6473119"/>
            <a:ext cx="606917" cy="207888"/>
          </a:xfrm>
          <a:prstGeom prst="rect">
            <a:avLst/>
          </a:prstGeom>
        </p:spPr>
        <p:txBody>
          <a:bodyPr vert="horz" lIns="0" tIns="0" rIns="91440" bIns="0" rtlCol="0" anchor="t" anchorCtr="0"/>
          <a:lstStyle>
            <a:lvl1pPr algn="l">
              <a:defRPr sz="1200">
                <a:solidFill>
                  <a:schemeClr val="bg1">
                    <a:lumMod val="50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448018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609585" rtl="0" eaLnBrk="1" latinLnBrk="0" hangingPunct="1">
        <a:lnSpc>
          <a:spcPct val="90000"/>
        </a:lnSpc>
        <a:spcBef>
          <a:spcPct val="0"/>
        </a:spcBef>
        <a:buNone/>
        <a:defRPr sz="4800" b="1" kern="1200">
          <a:solidFill>
            <a:schemeClr val="accent1"/>
          </a:solidFill>
          <a:latin typeface="+mj-lt"/>
          <a:ea typeface="+mj-ea"/>
          <a:cs typeface="+mj-cs"/>
        </a:defRPr>
      </a:lvl1pPr>
    </p:titleStyle>
    <p:bodyStyle>
      <a:lvl1pPr marL="457189" indent="-457189" algn="l" defTabSz="609585" rtl="0" eaLnBrk="1" latinLnBrk="0" hangingPunct="1">
        <a:spcBef>
          <a:spcPct val="20000"/>
        </a:spcBef>
        <a:buClr>
          <a:schemeClr val="accent1"/>
        </a:buClr>
        <a:buFont typeface="Arial"/>
        <a:buChar char="•"/>
        <a:defRPr sz="3733" kern="1200">
          <a:solidFill>
            <a:schemeClr val="tx1"/>
          </a:solidFill>
          <a:latin typeface="+mn-lt"/>
          <a:ea typeface="+mn-ea"/>
          <a:cs typeface="+mn-cs"/>
        </a:defRPr>
      </a:lvl1pPr>
      <a:lvl2pPr marL="990575" indent="-380990" algn="l" defTabSz="609585" rtl="0" eaLnBrk="1" latinLnBrk="0" hangingPunct="1">
        <a:spcBef>
          <a:spcPct val="20000"/>
        </a:spcBef>
        <a:buClr>
          <a:schemeClr val="accent1"/>
        </a:buClr>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Clr>
          <a:schemeClr val="accent1"/>
        </a:buClr>
        <a:buFont typeface="Arial"/>
        <a:buChar char="•"/>
        <a:defRPr sz="2667" kern="1200">
          <a:solidFill>
            <a:schemeClr val="tx1"/>
          </a:solidFill>
          <a:latin typeface="+mn-lt"/>
          <a:ea typeface="+mn-ea"/>
          <a:cs typeface="+mn-cs"/>
        </a:defRPr>
      </a:lvl3pPr>
      <a:lvl4pPr marL="2133547" indent="-304792" algn="l" defTabSz="609585" rtl="0" eaLnBrk="1" latinLnBrk="0" hangingPunct="1">
        <a:spcBef>
          <a:spcPct val="20000"/>
        </a:spcBef>
        <a:buClr>
          <a:schemeClr val="accent1"/>
        </a:buClr>
        <a:buFont typeface="Arial"/>
        <a:buChar char="–"/>
        <a:defRPr sz="2400" kern="1200">
          <a:solidFill>
            <a:schemeClr val="tx1"/>
          </a:solidFill>
          <a:latin typeface="+mn-lt"/>
          <a:ea typeface="+mn-ea"/>
          <a:cs typeface="+mn-cs"/>
        </a:defRPr>
      </a:lvl4pPr>
      <a:lvl5pPr marL="2743131" indent="-304792" algn="l" defTabSz="609585" rtl="0" eaLnBrk="1" latinLnBrk="0" hangingPunct="1">
        <a:spcBef>
          <a:spcPct val="20000"/>
        </a:spcBef>
        <a:buClr>
          <a:schemeClr val="accent1"/>
        </a:buClr>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3909" y="2580648"/>
            <a:ext cx="9885052" cy="1426723"/>
          </a:xfrm>
        </p:spPr>
        <p:txBody>
          <a:bodyPr/>
          <a:lstStyle/>
          <a:p>
            <a:pPr algn="l" rtl="1"/>
            <a:r>
              <a:rPr lang="en-US" sz="4800" dirty="0"/>
              <a:t>Faith Based Philanthropy</a:t>
            </a:r>
            <a:br>
              <a:rPr lang="en-US" sz="4800" dirty="0"/>
            </a:br>
            <a:r>
              <a:rPr lang="en-US" sz="4800" dirty="0"/>
              <a:t>as a Solution for Africa</a:t>
            </a:r>
          </a:p>
        </p:txBody>
      </p:sp>
      <p:sp>
        <p:nvSpPr>
          <p:cNvPr id="3" name="Subtitle 2"/>
          <p:cNvSpPr>
            <a:spLocks noGrp="1"/>
          </p:cNvSpPr>
          <p:nvPr>
            <p:ph type="subTitle" idx="1"/>
          </p:nvPr>
        </p:nvSpPr>
        <p:spPr>
          <a:xfrm>
            <a:off x="658368" y="4635230"/>
            <a:ext cx="9509760" cy="1145273"/>
          </a:xfrm>
        </p:spPr>
        <p:txBody>
          <a:bodyPr>
            <a:normAutofit/>
          </a:bodyPr>
          <a:lstStyle/>
          <a:p>
            <a:pPr algn="l"/>
            <a:r>
              <a:rPr lang="en-US" sz="1867" dirty="0"/>
              <a:t>Khaled Khalifa - UNHCR</a:t>
            </a:r>
          </a:p>
          <a:p>
            <a:pPr algn="l"/>
            <a:r>
              <a:rPr lang="en-US" sz="1867" dirty="0"/>
              <a:t>Senior Advisor</a:t>
            </a:r>
          </a:p>
          <a:p>
            <a:pPr algn="l"/>
            <a:r>
              <a:rPr lang="en-US" sz="1867" dirty="0"/>
              <a:t>Representative to the Gulf Cooperation Council Countries</a:t>
            </a:r>
          </a:p>
        </p:txBody>
      </p:sp>
      <p:sp>
        <p:nvSpPr>
          <p:cNvPr id="5" name="TextBox 4">
            <a:extLst>
              <a:ext uri="{FF2B5EF4-FFF2-40B4-BE49-F238E27FC236}">
                <a16:creationId xmlns:a16="http://schemas.microsoft.com/office/drawing/2014/main" xmlns="" id="{CEAA4ADF-4445-F844-86F7-AD6441976B58}"/>
              </a:ext>
            </a:extLst>
          </p:cNvPr>
          <p:cNvSpPr txBox="1"/>
          <p:nvPr/>
        </p:nvSpPr>
        <p:spPr>
          <a:xfrm>
            <a:off x="10544230" y="6388609"/>
            <a:ext cx="184730" cy="461665"/>
          </a:xfrm>
          <a:prstGeom prst="rect">
            <a:avLst/>
          </a:prstGeom>
          <a:noFill/>
        </p:spPr>
        <p:txBody>
          <a:bodyPr wrap="none" rtlCol="0">
            <a:spAutoFit/>
          </a:bodyPr>
          <a:lstStyle/>
          <a:p>
            <a:pPr algn="r" defTabSz="609585" rtl="1"/>
            <a:endParaRPr lang="en-AE" sz="2400" dirty="0">
              <a:solidFill>
                <a:prstClr val="black"/>
              </a:solidFill>
              <a:latin typeface="Arial"/>
            </a:endParaRPr>
          </a:p>
        </p:txBody>
      </p:sp>
      <p:sp>
        <p:nvSpPr>
          <p:cNvPr id="6" name="TextBox 5">
            <a:extLst>
              <a:ext uri="{FF2B5EF4-FFF2-40B4-BE49-F238E27FC236}">
                <a16:creationId xmlns:a16="http://schemas.microsoft.com/office/drawing/2014/main" xmlns="" id="{644AF32D-2F88-D34E-9E6F-8F79352CBAFF}"/>
              </a:ext>
            </a:extLst>
          </p:cNvPr>
          <p:cNvSpPr txBox="1"/>
          <p:nvPr/>
        </p:nvSpPr>
        <p:spPr>
          <a:xfrm>
            <a:off x="11068486" y="6425185"/>
            <a:ext cx="184730" cy="461665"/>
          </a:xfrm>
          <a:prstGeom prst="rect">
            <a:avLst/>
          </a:prstGeom>
          <a:noFill/>
        </p:spPr>
        <p:txBody>
          <a:bodyPr wrap="none" rtlCol="0">
            <a:spAutoFit/>
          </a:bodyPr>
          <a:lstStyle/>
          <a:p>
            <a:pPr algn="r" defTabSz="609585" rtl="1"/>
            <a:endParaRPr lang="en-AE" sz="2400" dirty="0">
              <a:solidFill>
                <a:prstClr val="black"/>
              </a:solidFill>
              <a:latin typeface="Arial"/>
            </a:endParaRPr>
          </a:p>
        </p:txBody>
      </p:sp>
    </p:spTree>
    <p:extLst>
      <p:ext uri="{BB962C8B-B14F-4D97-AF65-F5344CB8AC3E}">
        <p14:creationId xmlns:p14="http://schemas.microsoft.com/office/powerpoint/2010/main" val="3434294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EAA4ADF-4445-F844-86F7-AD6441976B58}"/>
              </a:ext>
            </a:extLst>
          </p:cNvPr>
          <p:cNvSpPr txBox="1"/>
          <p:nvPr/>
        </p:nvSpPr>
        <p:spPr>
          <a:xfrm>
            <a:off x="10544230" y="6388609"/>
            <a:ext cx="184730" cy="461665"/>
          </a:xfrm>
          <a:prstGeom prst="rect">
            <a:avLst/>
          </a:prstGeom>
          <a:noFill/>
        </p:spPr>
        <p:txBody>
          <a:bodyPr wrap="none" rtlCol="0">
            <a:spAutoFit/>
          </a:bodyPr>
          <a:lstStyle/>
          <a:p>
            <a:pPr algn="r" defTabSz="609585" rtl="1"/>
            <a:endParaRPr lang="en-AE" sz="2400" dirty="0">
              <a:solidFill>
                <a:prstClr val="black"/>
              </a:solidFill>
              <a:latin typeface="Arial"/>
            </a:endParaRPr>
          </a:p>
        </p:txBody>
      </p:sp>
      <p:sp>
        <p:nvSpPr>
          <p:cNvPr id="6" name="TextBox 5">
            <a:extLst>
              <a:ext uri="{FF2B5EF4-FFF2-40B4-BE49-F238E27FC236}">
                <a16:creationId xmlns:a16="http://schemas.microsoft.com/office/drawing/2014/main" xmlns="" id="{644AF32D-2F88-D34E-9E6F-8F79352CBAFF}"/>
              </a:ext>
            </a:extLst>
          </p:cNvPr>
          <p:cNvSpPr txBox="1"/>
          <p:nvPr/>
        </p:nvSpPr>
        <p:spPr>
          <a:xfrm>
            <a:off x="11068486" y="6425185"/>
            <a:ext cx="184730" cy="461665"/>
          </a:xfrm>
          <a:prstGeom prst="rect">
            <a:avLst/>
          </a:prstGeom>
          <a:noFill/>
        </p:spPr>
        <p:txBody>
          <a:bodyPr wrap="none" rtlCol="0">
            <a:spAutoFit/>
          </a:bodyPr>
          <a:lstStyle/>
          <a:p>
            <a:pPr algn="r" defTabSz="609585" rtl="1"/>
            <a:endParaRPr lang="en-AE" sz="2400" dirty="0">
              <a:solidFill>
                <a:prstClr val="black"/>
              </a:solidFill>
              <a:latin typeface="Arial"/>
            </a:endParaRPr>
          </a:p>
        </p:txBody>
      </p:sp>
      <p:pic>
        <p:nvPicPr>
          <p:cNvPr id="9" name="Picture 8" descr="A picture containing person, indoor&#10;&#10;Description automatically generated">
            <a:extLst>
              <a:ext uri="{FF2B5EF4-FFF2-40B4-BE49-F238E27FC236}">
                <a16:creationId xmlns:a16="http://schemas.microsoft.com/office/drawing/2014/main" xmlns="" id="{6CB283D8-2949-D84A-B82D-A29868219159}"/>
              </a:ext>
            </a:extLst>
          </p:cNvPr>
          <p:cNvPicPr>
            <a:picLocks noChangeAspect="1"/>
          </p:cNvPicPr>
          <p:nvPr/>
        </p:nvPicPr>
        <p:blipFill>
          <a:blip r:embed="rId2"/>
          <a:stretch>
            <a:fillRect/>
          </a:stretch>
        </p:blipFill>
        <p:spPr>
          <a:xfrm>
            <a:off x="0" y="0"/>
            <a:ext cx="12369339" cy="8239544"/>
          </a:xfrm>
          <a:prstGeom prst="rect">
            <a:avLst/>
          </a:prstGeom>
        </p:spPr>
      </p:pic>
      <p:sp>
        <p:nvSpPr>
          <p:cNvPr id="2" name="Title 1"/>
          <p:cNvSpPr>
            <a:spLocks noGrp="1"/>
          </p:cNvSpPr>
          <p:nvPr>
            <p:ph type="ctrTitle"/>
          </p:nvPr>
        </p:nvSpPr>
        <p:spPr>
          <a:xfrm>
            <a:off x="7351668" y="882152"/>
            <a:ext cx="4085589" cy="946649"/>
          </a:xfrm>
        </p:spPr>
        <p:txBody>
          <a:bodyPr/>
          <a:lstStyle/>
          <a:p>
            <a:pPr algn="l" rtl="1"/>
            <a:r>
              <a:rPr lang="en-US" b="0" dirty="0"/>
              <a:t>Thank you.</a:t>
            </a:r>
          </a:p>
        </p:txBody>
      </p:sp>
    </p:spTree>
    <p:extLst>
      <p:ext uri="{BB962C8B-B14F-4D97-AF65-F5344CB8AC3E}">
        <p14:creationId xmlns:p14="http://schemas.microsoft.com/office/powerpoint/2010/main" val="175982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D5AF8C4-0888-A74F-8766-88327112D025}"/>
              </a:ext>
            </a:extLst>
          </p:cNvPr>
          <p:cNvSpPr>
            <a:spLocks noGrp="1"/>
          </p:cNvSpPr>
          <p:nvPr>
            <p:ph type="title"/>
          </p:nvPr>
        </p:nvSpPr>
        <p:spPr>
          <a:xfrm>
            <a:off x="861483" y="596053"/>
            <a:ext cx="9920072" cy="1086443"/>
          </a:xfrm>
        </p:spPr>
        <p:txBody>
          <a:bodyPr>
            <a:normAutofit/>
          </a:bodyPr>
          <a:lstStyle/>
          <a:p>
            <a:r>
              <a:rPr lang="en-US" sz="5867" dirty="0">
                <a:solidFill>
                  <a:schemeClr val="accent3"/>
                </a:solidFill>
              </a:rPr>
              <a:t>Africa – Facts &amp; Figures</a:t>
            </a:r>
          </a:p>
        </p:txBody>
      </p:sp>
      <p:sp>
        <p:nvSpPr>
          <p:cNvPr id="5" name="Content Placeholder 2">
            <a:extLst>
              <a:ext uri="{FF2B5EF4-FFF2-40B4-BE49-F238E27FC236}">
                <a16:creationId xmlns:a16="http://schemas.microsoft.com/office/drawing/2014/main" xmlns="" id="{040F381B-EDDA-7444-ACD6-26CC5721EF68}"/>
              </a:ext>
            </a:extLst>
          </p:cNvPr>
          <p:cNvSpPr>
            <a:spLocks noGrp="1"/>
          </p:cNvSpPr>
          <p:nvPr>
            <p:ph idx="1"/>
          </p:nvPr>
        </p:nvSpPr>
        <p:spPr>
          <a:xfrm>
            <a:off x="861484" y="2434822"/>
            <a:ext cx="5982139" cy="4286553"/>
          </a:xfrm>
        </p:spPr>
        <p:txBody>
          <a:bodyPr>
            <a:noAutofit/>
          </a:bodyPr>
          <a:lstStyle/>
          <a:p>
            <a:pPr>
              <a:buClr>
                <a:schemeClr val="bg1"/>
              </a:buClr>
            </a:pPr>
            <a:r>
              <a:rPr lang="en-US" sz="1867" dirty="0">
                <a:solidFill>
                  <a:schemeClr val="bg1"/>
                </a:solidFill>
              </a:rPr>
              <a:t>54 countries                                                                            </a:t>
            </a:r>
          </a:p>
          <a:p>
            <a:pPr>
              <a:buClr>
                <a:schemeClr val="bg1"/>
              </a:buClr>
            </a:pPr>
            <a:r>
              <a:rPr lang="en-US" sz="1867" dirty="0">
                <a:solidFill>
                  <a:schemeClr val="bg1"/>
                </a:solidFill>
              </a:rPr>
              <a:t>1.34 billion people (2020)</a:t>
            </a:r>
          </a:p>
          <a:p>
            <a:pPr>
              <a:buClr>
                <a:schemeClr val="bg1"/>
              </a:buClr>
            </a:pPr>
            <a:r>
              <a:rPr lang="en-US" sz="1867" dirty="0">
                <a:solidFill>
                  <a:schemeClr val="bg1"/>
                </a:solidFill>
              </a:rPr>
              <a:t>Total GDP of $2.33 trillion (2020)</a:t>
            </a:r>
          </a:p>
          <a:p>
            <a:pPr>
              <a:buClr>
                <a:schemeClr val="bg1"/>
              </a:buClr>
            </a:pPr>
            <a:r>
              <a:rPr lang="en-US" sz="1867" dirty="0">
                <a:solidFill>
                  <a:schemeClr val="bg1"/>
                </a:solidFill>
              </a:rPr>
              <a:t>27 African countries are OIC members (57)</a:t>
            </a:r>
          </a:p>
          <a:p>
            <a:pPr>
              <a:buClr>
                <a:schemeClr val="bg1"/>
              </a:buClr>
            </a:pPr>
            <a:r>
              <a:rPr lang="en-US" sz="1867" dirty="0">
                <a:solidFill>
                  <a:schemeClr val="bg1"/>
                </a:solidFill>
              </a:rPr>
              <a:t>40% of population is Muslim = 533 million people</a:t>
            </a:r>
          </a:p>
          <a:p>
            <a:pPr>
              <a:buClr>
                <a:schemeClr val="bg1"/>
              </a:buClr>
            </a:pPr>
            <a:r>
              <a:rPr lang="en-US" sz="1867" dirty="0">
                <a:solidFill>
                  <a:schemeClr val="bg1"/>
                </a:solidFill>
              </a:rPr>
              <a:t>African diaspora (2013-2018)</a:t>
            </a:r>
          </a:p>
          <a:p>
            <a:pPr lvl="1">
              <a:buClr>
                <a:schemeClr val="bg1"/>
              </a:buClr>
            </a:pPr>
            <a:r>
              <a:rPr lang="en-US" sz="1867" dirty="0">
                <a:solidFill>
                  <a:schemeClr val="bg1"/>
                </a:solidFill>
              </a:rPr>
              <a:t>140 million people</a:t>
            </a:r>
          </a:p>
          <a:p>
            <a:pPr lvl="1">
              <a:buClr>
                <a:schemeClr val="bg1"/>
              </a:buClr>
            </a:pPr>
            <a:r>
              <a:rPr lang="en-US" sz="1867" dirty="0">
                <a:solidFill>
                  <a:schemeClr val="bg1"/>
                </a:solidFill>
              </a:rPr>
              <a:t>$50 billion total savings</a:t>
            </a:r>
          </a:p>
          <a:p>
            <a:pPr lvl="1">
              <a:buClr>
                <a:schemeClr val="bg1"/>
              </a:buClr>
              <a:buFont typeface="Wingdings" panose="05000000000000000000" pitchFamily="2" charset="2"/>
              <a:buChar char="Ø"/>
            </a:pPr>
            <a:r>
              <a:rPr lang="en-US" sz="1867" dirty="0">
                <a:solidFill>
                  <a:schemeClr val="bg1"/>
                </a:solidFill>
              </a:rPr>
              <a:t>Zakat of diaspora: 2.5% of 40% (Muslim population) of $50 billion is: $500 million.</a:t>
            </a:r>
          </a:p>
          <a:p>
            <a:pPr>
              <a:buClr>
                <a:schemeClr val="bg1"/>
              </a:buClr>
              <a:buFont typeface="Wingdings" panose="05000000000000000000" pitchFamily="2" charset="2"/>
              <a:buChar char="q"/>
            </a:pPr>
            <a:endParaRPr lang="en-US" sz="2400" dirty="0">
              <a:solidFill>
                <a:schemeClr val="bg1"/>
              </a:solidFill>
            </a:endParaRPr>
          </a:p>
        </p:txBody>
      </p:sp>
      <p:sp>
        <p:nvSpPr>
          <p:cNvPr id="2" name="TextBox 1">
            <a:extLst>
              <a:ext uri="{FF2B5EF4-FFF2-40B4-BE49-F238E27FC236}">
                <a16:creationId xmlns:a16="http://schemas.microsoft.com/office/drawing/2014/main" xmlns="" id="{B81D3D58-D279-47D7-AFA2-4B34F4DFE85D}"/>
              </a:ext>
            </a:extLst>
          </p:cNvPr>
          <p:cNvSpPr txBox="1"/>
          <p:nvPr/>
        </p:nvSpPr>
        <p:spPr>
          <a:xfrm>
            <a:off x="7431375" y="2306116"/>
            <a:ext cx="3899140" cy="4689489"/>
          </a:xfrm>
          <a:prstGeom prst="rect">
            <a:avLst/>
          </a:prstGeom>
          <a:noFill/>
        </p:spPr>
        <p:txBody>
          <a:bodyPr wrap="square" rtlCol="0">
            <a:spAutoFit/>
          </a:bodyPr>
          <a:lstStyle/>
          <a:p>
            <a:pPr marL="380990" indent="-380990" defTabSz="609585">
              <a:buFontTx/>
              <a:buChar char="-"/>
            </a:pPr>
            <a:r>
              <a:rPr lang="en-US" sz="1867" dirty="0">
                <a:solidFill>
                  <a:prstClr val="white"/>
                </a:solidFill>
                <a:latin typeface="Arial"/>
              </a:rPr>
              <a:t>Sub-Saharan Africa hosts more than 26 per cent of the world’s refugee population. </a:t>
            </a:r>
          </a:p>
          <a:p>
            <a:pPr marL="380990" indent="-380990" defTabSz="609585">
              <a:buFontTx/>
              <a:buChar char="-"/>
            </a:pPr>
            <a:r>
              <a:rPr lang="en-US" sz="1867" dirty="0">
                <a:solidFill>
                  <a:prstClr val="white"/>
                </a:solidFill>
                <a:latin typeface="Arial"/>
              </a:rPr>
              <a:t>Over 18 million people in this region are of concern to UNHCR; number on the rise due to Covid and ongoing conflicts</a:t>
            </a:r>
          </a:p>
          <a:p>
            <a:pPr marL="380990" indent="-380990" defTabSz="609585">
              <a:buFontTx/>
              <a:buChar char="-"/>
            </a:pPr>
            <a:endParaRPr lang="en-US" sz="1867" dirty="0">
              <a:solidFill>
                <a:prstClr val="white"/>
              </a:solidFill>
              <a:latin typeface="Arial"/>
            </a:endParaRPr>
          </a:p>
          <a:p>
            <a:pPr marL="609585" lvl="1" defTabSz="609585"/>
            <a:r>
              <a:rPr lang="en-US" sz="1867" dirty="0">
                <a:solidFill>
                  <a:srgbClr val="FAEB00"/>
                </a:solidFill>
                <a:latin typeface="Arial"/>
              </a:rPr>
              <a:t>Refugees 6,348,744</a:t>
            </a:r>
          </a:p>
          <a:p>
            <a:pPr marL="609585" lvl="1" defTabSz="609585"/>
            <a:r>
              <a:rPr lang="en-US" sz="1867" dirty="0">
                <a:solidFill>
                  <a:srgbClr val="FAEB00"/>
                </a:solidFill>
                <a:latin typeface="Arial"/>
              </a:rPr>
              <a:t>Asylum seekers 529,570</a:t>
            </a:r>
          </a:p>
          <a:p>
            <a:pPr marL="609585" lvl="1" defTabSz="609585"/>
            <a:r>
              <a:rPr lang="en-US" sz="1867" dirty="0">
                <a:solidFill>
                  <a:srgbClr val="FAEB00"/>
                </a:solidFill>
                <a:latin typeface="Arial"/>
              </a:rPr>
              <a:t>IDPs 18,511,592</a:t>
            </a:r>
          </a:p>
          <a:p>
            <a:pPr marL="609585" lvl="1" defTabSz="609585"/>
            <a:r>
              <a:rPr lang="en-US" sz="1867">
                <a:solidFill>
                  <a:srgbClr val="FAEB00"/>
                </a:solidFill>
                <a:latin typeface="Arial"/>
              </a:rPr>
              <a:t>Stateless 974,988</a:t>
            </a:r>
            <a:endParaRPr lang="en-US" sz="1867" dirty="0">
              <a:solidFill>
                <a:srgbClr val="FAEB00"/>
              </a:solidFill>
              <a:latin typeface="Arial"/>
            </a:endParaRPr>
          </a:p>
          <a:p>
            <a:pPr marL="380990" indent="-380990" defTabSz="609585">
              <a:buFontTx/>
              <a:buChar char="-"/>
            </a:pPr>
            <a:endParaRPr lang="en-US" sz="1867" dirty="0">
              <a:solidFill>
                <a:prstClr val="white"/>
              </a:solidFill>
              <a:latin typeface="Arial"/>
            </a:endParaRPr>
          </a:p>
          <a:p>
            <a:pPr marL="380990" indent="-380990" defTabSz="609585">
              <a:buFontTx/>
              <a:buChar char="-"/>
            </a:pPr>
            <a:endParaRPr lang="en-US" sz="1867" dirty="0">
              <a:solidFill>
                <a:prstClr val="white"/>
              </a:solidFill>
              <a:latin typeface="Arial"/>
            </a:endParaRPr>
          </a:p>
          <a:p>
            <a:pPr defTabSz="609585"/>
            <a:endParaRPr lang="en-US" sz="1867" dirty="0">
              <a:solidFill>
                <a:prstClr val="white"/>
              </a:solidFill>
              <a:latin typeface="Arial"/>
            </a:endParaRPr>
          </a:p>
        </p:txBody>
      </p:sp>
    </p:spTree>
    <p:extLst>
      <p:ext uri="{BB962C8B-B14F-4D97-AF65-F5344CB8AC3E}">
        <p14:creationId xmlns:p14="http://schemas.microsoft.com/office/powerpoint/2010/main" val="384942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648A6F4-3147-1D41-857A-64B8FBD00BFF}"/>
              </a:ext>
            </a:extLst>
          </p:cNvPr>
          <p:cNvSpPr>
            <a:spLocks noGrp="1"/>
          </p:cNvSpPr>
          <p:nvPr>
            <p:ph type="title"/>
          </p:nvPr>
        </p:nvSpPr>
        <p:spPr>
          <a:xfrm>
            <a:off x="766654" y="603624"/>
            <a:ext cx="12539631" cy="1016171"/>
          </a:xfrm>
        </p:spPr>
        <p:txBody>
          <a:bodyPr>
            <a:normAutofit/>
          </a:bodyPr>
          <a:lstStyle/>
          <a:p>
            <a:r>
              <a:rPr lang="en-US" sz="5867" dirty="0">
                <a:solidFill>
                  <a:schemeClr val="accent3"/>
                </a:solidFill>
              </a:rPr>
              <a:t>Poverty in Africa</a:t>
            </a:r>
          </a:p>
        </p:txBody>
      </p:sp>
      <p:sp>
        <p:nvSpPr>
          <p:cNvPr id="5" name="Content Placeholder 2">
            <a:extLst>
              <a:ext uri="{FF2B5EF4-FFF2-40B4-BE49-F238E27FC236}">
                <a16:creationId xmlns:a16="http://schemas.microsoft.com/office/drawing/2014/main" xmlns="" id="{6219132B-D571-3449-BB09-9B843E145554}"/>
              </a:ext>
            </a:extLst>
          </p:cNvPr>
          <p:cNvSpPr>
            <a:spLocks noGrp="1"/>
          </p:cNvSpPr>
          <p:nvPr>
            <p:ph idx="1"/>
          </p:nvPr>
        </p:nvSpPr>
        <p:spPr>
          <a:xfrm>
            <a:off x="766653" y="2144627"/>
            <a:ext cx="5329347" cy="4482228"/>
          </a:xfrm>
        </p:spPr>
        <p:txBody>
          <a:bodyPr>
            <a:normAutofit/>
          </a:bodyPr>
          <a:lstStyle/>
          <a:p>
            <a:pPr algn="just">
              <a:lnSpc>
                <a:spcPct val="90000"/>
              </a:lnSpc>
              <a:spcBef>
                <a:spcPts val="1333"/>
              </a:spcBef>
              <a:buClr>
                <a:schemeClr val="bg1"/>
              </a:buClr>
              <a:buSzPct val="80000"/>
              <a:buFont typeface="Wingdings 3" charset="2"/>
              <a:buChar char=""/>
            </a:pPr>
            <a:r>
              <a:rPr lang="en-US" sz="1867" dirty="0">
                <a:solidFill>
                  <a:schemeClr val="bg1"/>
                </a:solidFill>
                <a:ea typeface="+mj-ea"/>
                <a:cs typeface="+mj-cs"/>
              </a:rPr>
              <a:t>While the number of people in Africa living in extreme poverty dropped from 54% in 1990 to 41% in 2015, the number of people living in poverty has increased from 278 million to 413 million.</a:t>
            </a:r>
          </a:p>
          <a:p>
            <a:pPr algn="just">
              <a:lnSpc>
                <a:spcPct val="90000"/>
              </a:lnSpc>
              <a:spcBef>
                <a:spcPts val="1333"/>
              </a:spcBef>
              <a:buClr>
                <a:schemeClr val="bg1"/>
              </a:buClr>
              <a:buSzPct val="80000"/>
              <a:buFont typeface="Wingdings 3" charset="2"/>
              <a:buChar char=""/>
            </a:pPr>
            <a:r>
              <a:rPr lang="en-US" sz="1867" dirty="0">
                <a:solidFill>
                  <a:schemeClr val="bg1"/>
                </a:solidFill>
                <a:ea typeface="+mj-ea"/>
                <a:cs typeface="+mj-cs"/>
              </a:rPr>
              <a:t>Sub-Saharan Africa accounts for roughly 60% of the global population living in poverty in 2020.</a:t>
            </a:r>
          </a:p>
          <a:p>
            <a:pPr algn="just">
              <a:lnSpc>
                <a:spcPct val="90000"/>
              </a:lnSpc>
              <a:spcBef>
                <a:spcPts val="1333"/>
              </a:spcBef>
              <a:buClr>
                <a:schemeClr val="bg1"/>
              </a:buClr>
              <a:buSzPct val="80000"/>
              <a:buFont typeface="Wingdings 3" charset="2"/>
              <a:buChar char=""/>
            </a:pPr>
            <a:r>
              <a:rPr lang="en-US" sz="1867" dirty="0">
                <a:solidFill>
                  <a:schemeClr val="bg1"/>
                </a:solidFill>
                <a:ea typeface="+mj-ea"/>
                <a:cs typeface="+mj-cs"/>
              </a:rPr>
              <a:t>According to World Bank estimates, 20% of all people in sub-Saharan Africa will still be living in poverty in 2030 unless the governments of Africa significantly step up their poverty reduction efforts.</a:t>
            </a:r>
          </a:p>
        </p:txBody>
      </p:sp>
      <p:pic>
        <p:nvPicPr>
          <p:cNvPr id="7" name="Picture 6">
            <a:extLst>
              <a:ext uri="{FF2B5EF4-FFF2-40B4-BE49-F238E27FC236}">
                <a16:creationId xmlns:a16="http://schemas.microsoft.com/office/drawing/2014/main" xmlns="" id="{7D738851-1FD3-4CF3-BD28-8CB6ACD6CABA}"/>
              </a:ext>
            </a:extLst>
          </p:cNvPr>
          <p:cNvPicPr>
            <a:picLocks noChangeAspect="1"/>
          </p:cNvPicPr>
          <p:nvPr/>
        </p:nvPicPr>
        <p:blipFill>
          <a:blip r:embed="rId3"/>
          <a:stretch>
            <a:fillRect/>
          </a:stretch>
        </p:blipFill>
        <p:spPr>
          <a:xfrm>
            <a:off x="6958949" y="2144627"/>
            <a:ext cx="4597135" cy="3487040"/>
          </a:xfrm>
          <a:prstGeom prst="rect">
            <a:avLst/>
          </a:prstGeom>
          <a:effectLst/>
        </p:spPr>
      </p:pic>
    </p:spTree>
    <p:extLst>
      <p:ext uri="{BB962C8B-B14F-4D97-AF65-F5344CB8AC3E}">
        <p14:creationId xmlns:p14="http://schemas.microsoft.com/office/powerpoint/2010/main" val="405165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2F85F1-6424-4123-9E21-A73F7550679B}"/>
              </a:ext>
            </a:extLst>
          </p:cNvPr>
          <p:cNvSpPr>
            <a:spLocks noGrp="1"/>
          </p:cNvSpPr>
          <p:nvPr>
            <p:ph type="title"/>
          </p:nvPr>
        </p:nvSpPr>
        <p:spPr>
          <a:xfrm>
            <a:off x="648931" y="629267"/>
            <a:ext cx="11072300" cy="1223983"/>
          </a:xfrm>
        </p:spPr>
        <p:txBody>
          <a:bodyPr>
            <a:normAutofit/>
          </a:bodyPr>
          <a:lstStyle/>
          <a:p>
            <a:pPr>
              <a:lnSpc>
                <a:spcPct val="90000"/>
              </a:lnSpc>
            </a:pPr>
            <a:r>
              <a:rPr lang="en-US" sz="3900" dirty="0"/>
              <a:t>Relevance of Islamic finance for Africa</a:t>
            </a:r>
          </a:p>
        </p:txBody>
      </p:sp>
      <p:sp>
        <p:nvSpPr>
          <p:cNvPr id="11" name="Content Placeholder 2">
            <a:extLst>
              <a:ext uri="{FF2B5EF4-FFF2-40B4-BE49-F238E27FC236}">
                <a16:creationId xmlns:a16="http://schemas.microsoft.com/office/drawing/2014/main" xmlns="" id="{3D91E4C5-9A3C-48E7-906B-E563F067CF3D}"/>
              </a:ext>
            </a:extLst>
          </p:cNvPr>
          <p:cNvSpPr>
            <a:spLocks noGrp="1"/>
          </p:cNvSpPr>
          <p:nvPr>
            <p:ph idx="1"/>
          </p:nvPr>
        </p:nvSpPr>
        <p:spPr>
          <a:xfrm>
            <a:off x="470768" y="2069892"/>
            <a:ext cx="6753952" cy="4518563"/>
          </a:xfrm>
        </p:spPr>
        <p:txBody>
          <a:bodyPr>
            <a:normAutofit/>
          </a:bodyPr>
          <a:lstStyle/>
          <a:p>
            <a:pPr algn="just">
              <a:lnSpc>
                <a:spcPct val="90000"/>
              </a:lnSpc>
              <a:buClr>
                <a:schemeClr val="tx2"/>
              </a:buClr>
              <a:buFont typeface="Wingdings" panose="05000000000000000000" pitchFamily="2" charset="2"/>
              <a:buChar char="Ø"/>
            </a:pPr>
            <a:r>
              <a:rPr lang="en-US" sz="1700" dirty="0">
                <a:solidFill>
                  <a:schemeClr val="tx2"/>
                </a:solidFill>
              </a:rPr>
              <a:t>Based on </a:t>
            </a:r>
            <a:r>
              <a:rPr lang="en-US" sz="1700" b="1" dirty="0">
                <a:solidFill>
                  <a:schemeClr val="tx2"/>
                </a:solidFill>
              </a:rPr>
              <a:t>Equity &amp; Justice</a:t>
            </a:r>
          </a:p>
          <a:p>
            <a:pPr algn="just">
              <a:lnSpc>
                <a:spcPct val="90000"/>
              </a:lnSpc>
              <a:buClr>
                <a:schemeClr val="tx2"/>
              </a:buClr>
              <a:buFont typeface="Wingdings" panose="05000000000000000000" pitchFamily="2" charset="2"/>
              <a:buChar char="Ø"/>
            </a:pPr>
            <a:r>
              <a:rPr lang="en-US" sz="1707" dirty="0">
                <a:solidFill>
                  <a:schemeClr val="tx2"/>
                </a:solidFill>
              </a:rPr>
              <a:t>Based on </a:t>
            </a:r>
            <a:r>
              <a:rPr lang="en-US" sz="1707" b="1" dirty="0">
                <a:solidFill>
                  <a:schemeClr val="tx2"/>
                </a:solidFill>
              </a:rPr>
              <a:t>risk sharing </a:t>
            </a:r>
            <a:r>
              <a:rPr lang="en-US" sz="1867" dirty="0">
                <a:solidFill>
                  <a:schemeClr val="tx2"/>
                </a:solidFill>
              </a:rPr>
              <a:t>– money </a:t>
            </a:r>
            <a:r>
              <a:rPr lang="en-US" sz="1867" i="1" dirty="0">
                <a:solidFill>
                  <a:schemeClr val="tx2"/>
                </a:solidFill>
              </a:rPr>
              <a:t>‘becomes actual capital only when it joins hands with other resources to undertake a productive activity’</a:t>
            </a:r>
          </a:p>
          <a:p>
            <a:pPr algn="just">
              <a:lnSpc>
                <a:spcPct val="90000"/>
              </a:lnSpc>
              <a:buClr>
                <a:schemeClr val="tx2"/>
              </a:buClr>
              <a:buFont typeface="Wingdings" panose="05000000000000000000" pitchFamily="2" charset="2"/>
              <a:buChar char="Ø"/>
            </a:pPr>
            <a:r>
              <a:rPr lang="en-US" sz="1700" dirty="0">
                <a:solidFill>
                  <a:schemeClr val="tx2"/>
                </a:solidFill>
              </a:rPr>
              <a:t>Transactions are </a:t>
            </a:r>
            <a:r>
              <a:rPr lang="en-US" sz="1700" b="1" dirty="0">
                <a:solidFill>
                  <a:schemeClr val="tx2"/>
                </a:solidFill>
              </a:rPr>
              <a:t>backed by real assets or economic activities</a:t>
            </a:r>
            <a:r>
              <a:rPr lang="en-US" sz="1700" dirty="0">
                <a:solidFill>
                  <a:schemeClr val="tx2"/>
                </a:solidFill>
              </a:rPr>
              <a:t> (prohibition of creation of interest-based debt through direct lending and borrowing)</a:t>
            </a:r>
          </a:p>
          <a:p>
            <a:pPr algn="just">
              <a:lnSpc>
                <a:spcPct val="90000"/>
              </a:lnSpc>
              <a:buClr>
                <a:schemeClr val="tx2"/>
              </a:buClr>
              <a:buFont typeface="Wingdings" panose="05000000000000000000" pitchFamily="2" charset="2"/>
              <a:buChar char="Ø"/>
            </a:pPr>
            <a:r>
              <a:rPr lang="en-US" sz="1700" b="1" dirty="0">
                <a:solidFill>
                  <a:schemeClr val="tx2"/>
                </a:solidFill>
              </a:rPr>
              <a:t>Non-Shariah/unethical activities </a:t>
            </a:r>
            <a:r>
              <a:rPr lang="en-US" sz="1700" dirty="0">
                <a:solidFill>
                  <a:schemeClr val="tx2"/>
                </a:solidFill>
              </a:rPr>
              <a:t>are forbidden (gambling, weapons…)</a:t>
            </a:r>
          </a:p>
          <a:p>
            <a:pPr algn="just">
              <a:lnSpc>
                <a:spcPct val="90000"/>
              </a:lnSpc>
              <a:buClr>
                <a:schemeClr val="tx2"/>
              </a:buClr>
              <a:buFont typeface="Wingdings" panose="05000000000000000000" pitchFamily="2" charset="2"/>
              <a:buChar char="Ø"/>
            </a:pPr>
            <a:r>
              <a:rPr lang="en-US" sz="1700" b="1" dirty="0">
                <a:solidFill>
                  <a:schemeClr val="tx2"/>
                </a:solidFill>
              </a:rPr>
              <a:t>Interest</a:t>
            </a:r>
            <a:r>
              <a:rPr lang="en-US" sz="1700" dirty="0">
                <a:solidFill>
                  <a:schemeClr val="tx2"/>
                </a:solidFill>
              </a:rPr>
              <a:t> is forbidden (vs current system leading to interest representing 10% of Sub-Saharan Africa’s expenses)</a:t>
            </a:r>
          </a:p>
          <a:p>
            <a:pPr algn="just">
              <a:lnSpc>
                <a:spcPct val="90000"/>
              </a:lnSpc>
              <a:buClr>
                <a:schemeClr val="tx2"/>
              </a:buClr>
              <a:buFont typeface="Wingdings" panose="05000000000000000000" pitchFamily="2" charset="2"/>
              <a:buChar char="Ø"/>
            </a:pPr>
            <a:r>
              <a:rPr lang="en-US" sz="1700" b="1" dirty="0">
                <a:solidFill>
                  <a:schemeClr val="tx2"/>
                </a:solidFill>
              </a:rPr>
              <a:t>Speculation</a:t>
            </a:r>
            <a:r>
              <a:rPr lang="en-US" sz="1700" dirty="0">
                <a:solidFill>
                  <a:schemeClr val="tx2"/>
                </a:solidFill>
              </a:rPr>
              <a:t> is forbidden; cannot be involved in contracts where the ownership of goods depends on an uncertain event in the future.</a:t>
            </a:r>
          </a:p>
        </p:txBody>
      </p:sp>
      <p:pic>
        <p:nvPicPr>
          <p:cNvPr id="3" name="Picture 2">
            <a:extLst>
              <a:ext uri="{FF2B5EF4-FFF2-40B4-BE49-F238E27FC236}">
                <a16:creationId xmlns:a16="http://schemas.microsoft.com/office/drawing/2014/main" xmlns="" id="{6B65F025-3F9E-486C-B622-90073816960B}"/>
              </a:ext>
            </a:extLst>
          </p:cNvPr>
          <p:cNvPicPr>
            <a:picLocks noChangeAspect="1"/>
          </p:cNvPicPr>
          <p:nvPr/>
        </p:nvPicPr>
        <p:blipFill rotWithShape="1">
          <a:blip r:embed="rId3"/>
          <a:srcRect r="2238" b="1"/>
          <a:stretch/>
        </p:blipFill>
        <p:spPr>
          <a:xfrm>
            <a:off x="7402883" y="2069893"/>
            <a:ext cx="4478355" cy="3447047"/>
          </a:xfrm>
          <a:prstGeom prst="rect">
            <a:avLst/>
          </a:prstGeom>
          <a:effectLst>
            <a:outerShdw blurRad="50800" dist="38100" dir="5400000" algn="t" rotWithShape="0">
              <a:prstClr val="black">
                <a:alpha val="43000"/>
              </a:prstClr>
            </a:outerShdw>
          </a:effectLst>
        </p:spPr>
      </p:pic>
      <p:sp>
        <p:nvSpPr>
          <p:cNvPr id="14" name="Rectangle 13">
            <a:extLst>
              <a:ext uri="{FF2B5EF4-FFF2-40B4-BE49-F238E27FC236}">
                <a16:creationId xmlns:a16="http://schemas.microsoft.com/office/drawing/2014/main" xmlns="" id="{60DE8F9C-8D0E-488C-8D7D-8B6421C7DDA0}"/>
              </a:ext>
            </a:extLst>
          </p:cNvPr>
          <p:cNvSpPr/>
          <p:nvPr/>
        </p:nvSpPr>
        <p:spPr>
          <a:xfrm>
            <a:off x="470770" y="6084082"/>
            <a:ext cx="11250461" cy="646331"/>
          </a:xfrm>
          <a:prstGeom prst="rect">
            <a:avLst/>
          </a:prstGeom>
          <a:ln>
            <a:solidFill>
              <a:schemeClr val="tx1"/>
            </a:solidFill>
          </a:ln>
        </p:spPr>
        <p:txBody>
          <a:bodyPr wrap="square">
            <a:spAutoFit/>
          </a:bodyPr>
          <a:lstStyle/>
          <a:p>
            <a:pPr defTabSz="609585"/>
            <a:r>
              <a:rPr lang="en-US" b="1" dirty="0">
                <a:solidFill>
                  <a:srgbClr val="FAEB00">
                    <a:lumMod val="40000"/>
                    <a:lumOff val="60000"/>
                  </a:srgbClr>
                </a:solidFill>
                <a:latin typeface="Neue Helvetica W01"/>
              </a:rPr>
              <a:t>Islamic finance can increase access to finance (including SME and microfinance sectors) and can help bridge the infrastructure gap in Africa.</a:t>
            </a:r>
            <a:endParaRPr lang="en-US" b="1" dirty="0">
              <a:solidFill>
                <a:srgbClr val="FAEB00">
                  <a:lumMod val="40000"/>
                  <a:lumOff val="60000"/>
                </a:srgbClr>
              </a:solidFill>
              <a:latin typeface="Arial"/>
            </a:endParaRPr>
          </a:p>
        </p:txBody>
      </p:sp>
      <p:sp>
        <p:nvSpPr>
          <p:cNvPr id="4" name="Rectangle 3">
            <a:extLst>
              <a:ext uri="{FF2B5EF4-FFF2-40B4-BE49-F238E27FC236}">
                <a16:creationId xmlns:a16="http://schemas.microsoft.com/office/drawing/2014/main" xmlns="" id="{21F08B58-9A6C-47BA-A1D6-EE0DD4389805}"/>
              </a:ext>
            </a:extLst>
          </p:cNvPr>
          <p:cNvSpPr/>
          <p:nvPr/>
        </p:nvSpPr>
        <p:spPr>
          <a:xfrm>
            <a:off x="470769" y="98963"/>
            <a:ext cx="11169140" cy="1692771"/>
          </a:xfrm>
          <a:prstGeom prst="rect">
            <a:avLst/>
          </a:prstGeom>
        </p:spPr>
        <p:txBody>
          <a:bodyPr wrap="square">
            <a:spAutoFit/>
          </a:bodyPr>
          <a:lstStyle/>
          <a:p>
            <a:pPr defTabSz="1219170">
              <a:defRPr/>
            </a:pPr>
            <a:r>
              <a:rPr lang="en-US" sz="5200" b="1" kern="0" dirty="0">
                <a:solidFill>
                  <a:srgbClr val="FAEB00"/>
                </a:solidFill>
                <a:latin typeface="Century Gothic" panose="020B0502020202020204"/>
              </a:rPr>
              <a:t>Relevance of Islamic finance for Africa</a:t>
            </a:r>
            <a:endParaRPr lang="en-US" sz="2400" kern="0" dirty="0">
              <a:solidFill>
                <a:srgbClr val="FAEB00"/>
              </a:solidFill>
              <a:latin typeface="Arial"/>
            </a:endParaRPr>
          </a:p>
        </p:txBody>
      </p:sp>
    </p:spTree>
    <p:extLst>
      <p:ext uri="{BB962C8B-B14F-4D97-AF65-F5344CB8AC3E}">
        <p14:creationId xmlns:p14="http://schemas.microsoft.com/office/powerpoint/2010/main" val="83252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94D805CC-EBEC-8249-B206-4510CE688E06}"/>
              </a:ext>
            </a:extLst>
          </p:cNvPr>
          <p:cNvSpPr txBox="1">
            <a:spLocks/>
          </p:cNvSpPr>
          <p:nvPr/>
        </p:nvSpPr>
        <p:spPr>
          <a:xfrm>
            <a:off x="610695" y="461654"/>
            <a:ext cx="10754959" cy="928540"/>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3600" b="1" kern="1200">
                <a:solidFill>
                  <a:schemeClr val="accent1"/>
                </a:solidFill>
                <a:latin typeface="+mj-lt"/>
                <a:ea typeface="+mj-ea"/>
                <a:cs typeface="+mj-cs"/>
              </a:defRPr>
            </a:lvl1pPr>
          </a:lstStyle>
          <a:p>
            <a:pPr defTabSz="609585"/>
            <a:r>
              <a:rPr lang="en-US" sz="3200" dirty="0">
                <a:solidFill>
                  <a:srgbClr val="FAEB00"/>
                </a:solidFill>
                <a:latin typeface="Arial"/>
              </a:rPr>
              <a:t>Relevance of Islamic Philanthropy tools that could improve remittances, and boost local economies</a:t>
            </a:r>
          </a:p>
        </p:txBody>
      </p:sp>
      <p:sp>
        <p:nvSpPr>
          <p:cNvPr id="9" name="Rectangle 8">
            <a:extLst>
              <a:ext uri="{FF2B5EF4-FFF2-40B4-BE49-F238E27FC236}">
                <a16:creationId xmlns:a16="http://schemas.microsoft.com/office/drawing/2014/main" xmlns="" id="{719B0B9D-F6CF-C14E-B66D-867081F5DA71}"/>
              </a:ext>
            </a:extLst>
          </p:cNvPr>
          <p:cNvSpPr/>
          <p:nvPr/>
        </p:nvSpPr>
        <p:spPr>
          <a:xfrm>
            <a:off x="610696" y="3184301"/>
            <a:ext cx="4676413" cy="3088666"/>
          </a:xfrm>
          <a:prstGeom prst="rect">
            <a:avLst/>
          </a:prstGeom>
        </p:spPr>
        <p:txBody>
          <a:bodyPr wrap="square">
            <a:spAutoFit/>
          </a:bodyPr>
          <a:lstStyle/>
          <a:p>
            <a:pPr defTabSz="609585">
              <a:buClr>
                <a:prstClr val="white"/>
              </a:buClr>
              <a:defRPr/>
            </a:pPr>
            <a:r>
              <a:rPr lang="en-US" sz="2667" b="1" dirty="0">
                <a:solidFill>
                  <a:prstClr val="white"/>
                </a:solidFill>
                <a:latin typeface="Calibri" panose="020F0502020204030204"/>
              </a:rPr>
              <a:t>What is needed in Africa</a:t>
            </a:r>
          </a:p>
          <a:p>
            <a:pPr defTabSz="609585">
              <a:buClr>
                <a:prstClr val="white"/>
              </a:buClr>
              <a:defRPr/>
            </a:pPr>
            <a:endParaRPr lang="en-US" sz="1867" b="1" dirty="0">
              <a:solidFill>
                <a:prstClr val="white"/>
              </a:solidFill>
              <a:latin typeface="Calibri" panose="020F0502020204030204"/>
            </a:endParaRPr>
          </a:p>
          <a:p>
            <a:pPr defTabSz="609585">
              <a:buClr>
                <a:prstClr val="white"/>
              </a:buClr>
              <a:defRPr/>
            </a:pPr>
            <a:r>
              <a:rPr lang="en-US" sz="1867" dirty="0">
                <a:solidFill>
                  <a:prstClr val="white"/>
                </a:solidFill>
                <a:latin typeface="Calibri" panose="020F0502020204030204"/>
              </a:rPr>
              <a:t>Continuous funding</a:t>
            </a:r>
          </a:p>
          <a:p>
            <a:pPr marL="457189" indent="-457189" defTabSz="609585">
              <a:buClr>
                <a:prstClr val="white"/>
              </a:buClr>
              <a:buFontTx/>
              <a:buChar char="-"/>
              <a:defRPr/>
            </a:pPr>
            <a:endParaRPr lang="en-US" sz="1867" dirty="0">
              <a:solidFill>
                <a:prstClr val="white"/>
              </a:solidFill>
              <a:latin typeface="Calibri" panose="020F0502020204030204"/>
            </a:endParaRPr>
          </a:p>
          <a:p>
            <a:pPr defTabSz="609585">
              <a:buClr>
                <a:prstClr val="white"/>
              </a:buClr>
              <a:defRPr/>
            </a:pPr>
            <a:r>
              <a:rPr lang="en-US" sz="1867" dirty="0">
                <a:solidFill>
                  <a:prstClr val="white"/>
                </a:solidFill>
                <a:latin typeface="Calibri" panose="020F0502020204030204"/>
              </a:rPr>
              <a:t>Sustainable projects</a:t>
            </a:r>
          </a:p>
          <a:p>
            <a:pPr marL="457189" indent="-457189" defTabSz="609585">
              <a:buClr>
                <a:prstClr val="white"/>
              </a:buClr>
              <a:buFontTx/>
              <a:buChar char="-"/>
              <a:defRPr/>
            </a:pPr>
            <a:endParaRPr lang="en-US" sz="1867" dirty="0">
              <a:solidFill>
                <a:prstClr val="white"/>
              </a:solidFill>
              <a:latin typeface="Calibri" panose="020F0502020204030204"/>
            </a:endParaRPr>
          </a:p>
          <a:p>
            <a:pPr defTabSz="609585">
              <a:buClr>
                <a:prstClr val="white"/>
              </a:buClr>
              <a:defRPr/>
            </a:pPr>
            <a:r>
              <a:rPr lang="en-US" sz="1867" dirty="0">
                <a:solidFill>
                  <a:prstClr val="white"/>
                </a:solidFill>
                <a:latin typeface="Calibri" panose="020F0502020204030204"/>
              </a:rPr>
              <a:t>Self-dependency: funding from Africa to Africa</a:t>
            </a:r>
          </a:p>
          <a:p>
            <a:pPr defTabSz="609585">
              <a:buClr>
                <a:prstClr val="white"/>
              </a:buClr>
              <a:defRPr/>
            </a:pPr>
            <a:endParaRPr lang="en-US" sz="1867" dirty="0">
              <a:solidFill>
                <a:prstClr val="white"/>
              </a:solidFill>
              <a:latin typeface="Calibri" panose="020F0502020204030204"/>
            </a:endParaRPr>
          </a:p>
          <a:p>
            <a:pPr defTabSz="609585">
              <a:buClr>
                <a:prstClr val="white"/>
              </a:buClr>
              <a:defRPr/>
            </a:pPr>
            <a:r>
              <a:rPr lang="en-US" sz="1867" dirty="0">
                <a:solidFill>
                  <a:prstClr val="white"/>
                </a:solidFill>
                <a:latin typeface="Calibri" panose="020F0502020204030204"/>
              </a:rPr>
              <a:t>Funding infrastructures for development projects</a:t>
            </a:r>
          </a:p>
        </p:txBody>
      </p:sp>
      <p:sp>
        <p:nvSpPr>
          <p:cNvPr id="10" name="Rectangle 9">
            <a:extLst>
              <a:ext uri="{FF2B5EF4-FFF2-40B4-BE49-F238E27FC236}">
                <a16:creationId xmlns:a16="http://schemas.microsoft.com/office/drawing/2014/main" xmlns="" id="{49B5C566-92B5-564D-A5D1-95BE8CACD2F9}"/>
              </a:ext>
            </a:extLst>
          </p:cNvPr>
          <p:cNvSpPr/>
          <p:nvPr/>
        </p:nvSpPr>
        <p:spPr>
          <a:xfrm>
            <a:off x="7236275" y="3211170"/>
            <a:ext cx="4582283" cy="3088666"/>
          </a:xfrm>
          <a:prstGeom prst="rect">
            <a:avLst/>
          </a:prstGeom>
        </p:spPr>
        <p:txBody>
          <a:bodyPr wrap="square">
            <a:spAutoFit/>
          </a:bodyPr>
          <a:lstStyle/>
          <a:p>
            <a:pPr defTabSz="609585">
              <a:defRPr/>
            </a:pPr>
            <a:r>
              <a:rPr lang="en-US" sz="2667" b="1" dirty="0">
                <a:solidFill>
                  <a:prstClr val="white"/>
                </a:solidFill>
                <a:latin typeface="Calibri" panose="020F0502020204030204"/>
              </a:rPr>
              <a:t>IP solutions</a:t>
            </a:r>
          </a:p>
          <a:p>
            <a:pPr defTabSz="609585">
              <a:defRPr/>
            </a:pPr>
            <a:endParaRPr lang="en-US" sz="1867" b="1" dirty="0">
              <a:solidFill>
                <a:prstClr val="white"/>
              </a:solidFill>
              <a:latin typeface="Calibri" panose="020F0502020204030204"/>
            </a:endParaRPr>
          </a:p>
          <a:p>
            <a:pPr defTabSz="609585">
              <a:defRPr/>
            </a:pPr>
            <a:r>
              <a:rPr lang="en-US" sz="1867" dirty="0">
                <a:solidFill>
                  <a:prstClr val="white"/>
                </a:solidFill>
                <a:latin typeface="Calibri" panose="020F0502020204030204"/>
              </a:rPr>
              <a:t>Zakat, Waqf, Ramadan</a:t>
            </a:r>
          </a:p>
          <a:p>
            <a:pPr marL="457189" indent="-457189" defTabSz="609585">
              <a:buFontTx/>
              <a:buChar char="-"/>
              <a:defRPr/>
            </a:pPr>
            <a:endParaRPr lang="en-US" sz="1867" dirty="0">
              <a:solidFill>
                <a:prstClr val="white"/>
              </a:solidFill>
              <a:latin typeface="Calibri" panose="020F0502020204030204"/>
            </a:endParaRPr>
          </a:p>
          <a:p>
            <a:pPr defTabSz="609585">
              <a:defRPr/>
            </a:pPr>
            <a:r>
              <a:rPr lang="en-US" sz="1867" dirty="0">
                <a:solidFill>
                  <a:prstClr val="white"/>
                </a:solidFill>
                <a:latin typeface="Calibri" panose="020F0502020204030204"/>
              </a:rPr>
              <a:t>Waqf, Sadaqah Jariyah</a:t>
            </a:r>
          </a:p>
          <a:p>
            <a:pPr marL="457189" indent="-457189" defTabSz="609585">
              <a:buFontTx/>
              <a:buChar char="-"/>
              <a:defRPr/>
            </a:pPr>
            <a:endParaRPr lang="en-US" sz="1867" dirty="0">
              <a:solidFill>
                <a:prstClr val="white"/>
              </a:solidFill>
              <a:latin typeface="Calibri" panose="020F0502020204030204"/>
            </a:endParaRPr>
          </a:p>
          <a:p>
            <a:pPr defTabSz="609585">
              <a:defRPr/>
            </a:pPr>
            <a:r>
              <a:rPr lang="en-US" sz="1867" dirty="0">
                <a:solidFill>
                  <a:prstClr val="white"/>
                </a:solidFill>
                <a:latin typeface="Calibri" panose="020F0502020204030204"/>
              </a:rPr>
              <a:t>Zakat spent locally (from Africans to Africans), Waqf</a:t>
            </a:r>
          </a:p>
          <a:p>
            <a:pPr defTabSz="609585">
              <a:defRPr/>
            </a:pPr>
            <a:r>
              <a:rPr lang="en-US" sz="1867" dirty="0">
                <a:solidFill>
                  <a:prstClr val="white"/>
                </a:solidFill>
                <a:latin typeface="Calibri" panose="020F0502020204030204"/>
              </a:rPr>
              <a:t>	</a:t>
            </a:r>
          </a:p>
          <a:p>
            <a:pPr defTabSz="609585">
              <a:defRPr/>
            </a:pPr>
            <a:r>
              <a:rPr lang="en-US" sz="1867" dirty="0">
                <a:solidFill>
                  <a:prstClr val="white"/>
                </a:solidFill>
                <a:latin typeface="Calibri" panose="020F0502020204030204"/>
              </a:rPr>
              <a:t>Sukuk</a:t>
            </a:r>
          </a:p>
        </p:txBody>
      </p:sp>
      <p:sp>
        <p:nvSpPr>
          <p:cNvPr id="11" name="Rectangle 10">
            <a:extLst>
              <a:ext uri="{FF2B5EF4-FFF2-40B4-BE49-F238E27FC236}">
                <a16:creationId xmlns:a16="http://schemas.microsoft.com/office/drawing/2014/main" xmlns="" id="{67E77573-1B61-D34C-B383-A00972248491}"/>
              </a:ext>
            </a:extLst>
          </p:cNvPr>
          <p:cNvSpPr/>
          <p:nvPr/>
        </p:nvSpPr>
        <p:spPr>
          <a:xfrm>
            <a:off x="610695" y="1794804"/>
            <a:ext cx="8439520" cy="954300"/>
          </a:xfrm>
          <a:prstGeom prst="rect">
            <a:avLst/>
          </a:prstGeom>
        </p:spPr>
        <p:txBody>
          <a:bodyPr wrap="square">
            <a:spAutoFit/>
          </a:bodyPr>
          <a:lstStyle/>
          <a:p>
            <a:pPr defTabSz="609585">
              <a:defRPr/>
            </a:pPr>
            <a:r>
              <a:rPr lang="en-US" sz="1867" b="1" dirty="0">
                <a:solidFill>
                  <a:prstClr val="white"/>
                </a:solidFill>
                <a:latin typeface="Calibri" panose="020F0502020204030204"/>
              </a:rPr>
              <a:t>Islamic philanthropy </a:t>
            </a:r>
            <a:r>
              <a:rPr lang="en-US" sz="1867" dirty="0">
                <a:solidFill>
                  <a:prstClr val="white"/>
                </a:solidFill>
                <a:latin typeface="Calibri" panose="020F0502020204030204"/>
              </a:rPr>
              <a:t>(IP), also called Islamic social finance, refers to </a:t>
            </a:r>
            <a:r>
              <a:rPr lang="en-US" sz="1867" b="1" dirty="0">
                <a:solidFill>
                  <a:srgbClr val="FAEB00"/>
                </a:solidFill>
                <a:latin typeface="Calibri" panose="020F0502020204030204"/>
              </a:rPr>
              <a:t>financial mechanisms (donations, investments</a:t>
            </a:r>
            <a:r>
              <a:rPr lang="en-US" sz="1867" dirty="0">
                <a:solidFill>
                  <a:srgbClr val="FAEB00"/>
                </a:solidFill>
                <a:latin typeface="Calibri" panose="020F0502020204030204"/>
              </a:rPr>
              <a:t>) </a:t>
            </a:r>
            <a:r>
              <a:rPr lang="en-US" sz="1867" dirty="0">
                <a:solidFill>
                  <a:prstClr val="white"/>
                </a:solidFill>
                <a:latin typeface="Calibri" panose="020F0502020204030204"/>
              </a:rPr>
              <a:t>found in Islam to fight poverty and foster socio-economic development for all.</a:t>
            </a:r>
          </a:p>
        </p:txBody>
      </p:sp>
      <p:cxnSp>
        <p:nvCxnSpPr>
          <p:cNvPr id="12" name="Straight Arrow Connector 11">
            <a:extLst>
              <a:ext uri="{FF2B5EF4-FFF2-40B4-BE49-F238E27FC236}">
                <a16:creationId xmlns:a16="http://schemas.microsoft.com/office/drawing/2014/main" xmlns="" id="{D0559373-6C23-344C-8752-D503B8FE9270}"/>
              </a:ext>
            </a:extLst>
          </p:cNvPr>
          <p:cNvCxnSpPr>
            <a:cxnSpLocks/>
          </p:cNvCxnSpPr>
          <p:nvPr/>
        </p:nvCxnSpPr>
        <p:spPr>
          <a:xfrm>
            <a:off x="5005494" y="4117637"/>
            <a:ext cx="1832199" cy="0"/>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xmlns="" id="{A3139C2F-504B-4E4C-8B5B-D1E1BA1CCE3C}"/>
              </a:ext>
            </a:extLst>
          </p:cNvPr>
          <p:cNvCxnSpPr>
            <a:cxnSpLocks/>
          </p:cNvCxnSpPr>
          <p:nvPr/>
        </p:nvCxnSpPr>
        <p:spPr>
          <a:xfrm>
            <a:off x="4990214" y="4688011"/>
            <a:ext cx="1847479" cy="0"/>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xmlns="" id="{3C26ABDE-BADA-3D41-99F1-EA872D929183}"/>
              </a:ext>
            </a:extLst>
          </p:cNvPr>
          <p:cNvCxnSpPr>
            <a:cxnSpLocks/>
          </p:cNvCxnSpPr>
          <p:nvPr/>
        </p:nvCxnSpPr>
        <p:spPr>
          <a:xfrm>
            <a:off x="4990214" y="5277851"/>
            <a:ext cx="1847479" cy="0"/>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xmlns="" id="{74855508-9598-E247-BBB7-3FEC6EBB8D35}"/>
              </a:ext>
            </a:extLst>
          </p:cNvPr>
          <p:cNvCxnSpPr>
            <a:cxnSpLocks/>
          </p:cNvCxnSpPr>
          <p:nvPr/>
        </p:nvCxnSpPr>
        <p:spPr>
          <a:xfrm>
            <a:off x="4990214" y="6098860"/>
            <a:ext cx="1847479" cy="0"/>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827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648A6F4-3147-1D41-857A-64B8FBD00BFF}"/>
              </a:ext>
            </a:extLst>
          </p:cNvPr>
          <p:cNvSpPr>
            <a:spLocks noGrp="1"/>
          </p:cNvSpPr>
          <p:nvPr>
            <p:ph type="title"/>
          </p:nvPr>
        </p:nvSpPr>
        <p:spPr>
          <a:xfrm>
            <a:off x="746463" y="448120"/>
            <a:ext cx="12539631" cy="1016171"/>
          </a:xfrm>
        </p:spPr>
        <p:txBody>
          <a:bodyPr>
            <a:normAutofit/>
          </a:bodyPr>
          <a:lstStyle/>
          <a:p>
            <a:r>
              <a:rPr lang="en-US" sz="5867" dirty="0">
                <a:solidFill>
                  <a:schemeClr val="accent3"/>
                </a:solidFill>
              </a:rPr>
              <a:t>Zakat</a:t>
            </a:r>
          </a:p>
        </p:txBody>
      </p:sp>
      <p:sp>
        <p:nvSpPr>
          <p:cNvPr id="5" name="Content Placeholder 2">
            <a:extLst>
              <a:ext uri="{FF2B5EF4-FFF2-40B4-BE49-F238E27FC236}">
                <a16:creationId xmlns:a16="http://schemas.microsoft.com/office/drawing/2014/main" xmlns="" id="{6219132B-D571-3449-BB09-9B843E145554}"/>
              </a:ext>
            </a:extLst>
          </p:cNvPr>
          <p:cNvSpPr>
            <a:spLocks noGrp="1"/>
          </p:cNvSpPr>
          <p:nvPr>
            <p:ph idx="1"/>
          </p:nvPr>
        </p:nvSpPr>
        <p:spPr>
          <a:xfrm>
            <a:off x="640054" y="1742491"/>
            <a:ext cx="8615615" cy="4482228"/>
          </a:xfrm>
        </p:spPr>
        <p:txBody>
          <a:bodyPr>
            <a:normAutofit/>
          </a:bodyPr>
          <a:lstStyle/>
          <a:p>
            <a:pPr marL="685783" indent="-609585">
              <a:buClr>
                <a:schemeClr val="bg1"/>
              </a:buClr>
              <a:buFont typeface="+mj-lt"/>
              <a:buAutoNum type="arabicPeriod"/>
            </a:pPr>
            <a:r>
              <a:rPr lang="en-US" sz="1867" dirty="0">
                <a:solidFill>
                  <a:schemeClr val="bg1"/>
                </a:solidFill>
              </a:rPr>
              <a:t>Zakat reenergizes the markets: the ‘income multiplier’ effect of giving Zakat as cash</a:t>
            </a:r>
          </a:p>
          <a:p>
            <a:pPr marL="685783" indent="-609585">
              <a:buClr>
                <a:schemeClr val="bg1"/>
              </a:buClr>
              <a:buFont typeface="+mj-lt"/>
              <a:buAutoNum type="arabicPeriod"/>
            </a:pPr>
            <a:endParaRPr lang="en-US" sz="1867" dirty="0">
              <a:solidFill>
                <a:schemeClr val="bg1"/>
              </a:solidFill>
            </a:endParaRPr>
          </a:p>
          <a:p>
            <a:pPr marL="685783" indent="-609585">
              <a:buClr>
                <a:schemeClr val="bg1"/>
              </a:buClr>
              <a:buFont typeface="+mj-lt"/>
              <a:buAutoNum type="arabicPeriod"/>
            </a:pPr>
            <a:r>
              <a:rPr lang="en-US" sz="1867" dirty="0">
                <a:solidFill>
                  <a:schemeClr val="bg1"/>
                </a:solidFill>
              </a:rPr>
              <a:t>Zakat contributes to improving remittances figures.</a:t>
            </a:r>
          </a:p>
          <a:p>
            <a:pPr marL="685783" indent="-609585">
              <a:buClr>
                <a:schemeClr val="bg1"/>
              </a:buClr>
              <a:buFont typeface="+mj-lt"/>
              <a:buAutoNum type="arabicPeriod"/>
            </a:pPr>
            <a:endParaRPr lang="en-US" sz="1867" dirty="0">
              <a:solidFill>
                <a:schemeClr val="bg1"/>
              </a:solidFill>
            </a:endParaRPr>
          </a:p>
          <a:p>
            <a:pPr marL="685783" indent="-609585">
              <a:buClr>
                <a:schemeClr val="bg1"/>
              </a:buClr>
              <a:buFont typeface="+mj-lt"/>
              <a:buAutoNum type="arabicPeriod"/>
            </a:pPr>
            <a:r>
              <a:rPr lang="en-US" sz="1867" dirty="0">
                <a:solidFill>
                  <a:schemeClr val="bg1"/>
                </a:solidFill>
              </a:rPr>
              <a:t>Zakat secures more independence at the country level. </a:t>
            </a:r>
          </a:p>
          <a:p>
            <a:pPr marL="685783" indent="-609585">
              <a:buClr>
                <a:schemeClr val="bg1"/>
              </a:buClr>
              <a:buFont typeface="+mj-lt"/>
              <a:buAutoNum type="arabicPeriod"/>
            </a:pPr>
            <a:endParaRPr lang="en-US" sz="1867" dirty="0">
              <a:solidFill>
                <a:schemeClr val="bg1"/>
              </a:solidFill>
            </a:endParaRPr>
          </a:p>
        </p:txBody>
      </p:sp>
      <p:graphicFrame>
        <p:nvGraphicFramePr>
          <p:cNvPr id="7" name="Table 6">
            <a:extLst>
              <a:ext uri="{FF2B5EF4-FFF2-40B4-BE49-F238E27FC236}">
                <a16:creationId xmlns:a16="http://schemas.microsoft.com/office/drawing/2014/main" xmlns="" id="{5F09E99A-F82A-4B47-9DDE-A0E9EC5C9AAE}"/>
              </a:ext>
            </a:extLst>
          </p:cNvPr>
          <p:cNvGraphicFramePr>
            <a:graphicFrameLocks noGrp="1"/>
          </p:cNvGraphicFramePr>
          <p:nvPr/>
        </p:nvGraphicFramePr>
        <p:xfrm>
          <a:off x="2717798" y="4148130"/>
          <a:ext cx="6978293" cy="1542724"/>
        </p:xfrm>
        <a:graphic>
          <a:graphicData uri="http://schemas.openxmlformats.org/drawingml/2006/table">
            <a:tbl>
              <a:tblPr firstRow="1" firstCol="1" bandRow="1">
                <a:tableStyleId>{5C22544A-7EE6-4342-B048-85BDC9FD1C3A}</a:tableStyleId>
              </a:tblPr>
              <a:tblGrid>
                <a:gridCol w="3414523">
                  <a:extLst>
                    <a:ext uri="{9D8B030D-6E8A-4147-A177-3AD203B41FA5}">
                      <a16:colId xmlns:a16="http://schemas.microsoft.com/office/drawing/2014/main" xmlns="" val="1177650220"/>
                    </a:ext>
                  </a:extLst>
                </a:gridCol>
                <a:gridCol w="3563771">
                  <a:extLst>
                    <a:ext uri="{9D8B030D-6E8A-4147-A177-3AD203B41FA5}">
                      <a16:colId xmlns:a16="http://schemas.microsoft.com/office/drawing/2014/main" xmlns="" val="994488525"/>
                    </a:ext>
                  </a:extLst>
                </a:gridCol>
              </a:tblGrid>
              <a:tr h="386516">
                <a:tc gridSpan="2">
                  <a:txBody>
                    <a:bodyPr/>
                    <a:lstStyle/>
                    <a:p>
                      <a:pPr marL="0" marR="0" algn="ctr">
                        <a:lnSpc>
                          <a:spcPct val="107000"/>
                        </a:lnSpc>
                        <a:spcBef>
                          <a:spcPts val="0"/>
                        </a:spcBef>
                        <a:spcAft>
                          <a:spcPts val="0"/>
                        </a:spcAft>
                      </a:pPr>
                      <a:r>
                        <a:rPr lang="en-US" sz="1900" dirty="0">
                          <a:effectLst/>
                        </a:rPr>
                        <a:t>Estimates of the potential of Zakat</a:t>
                      </a:r>
                      <a:endParaRPr lang="en-US" sz="1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xmlns="" val="1955941148"/>
                  </a:ext>
                </a:extLst>
              </a:tr>
              <a:tr h="289052">
                <a:tc>
                  <a:txBody>
                    <a:bodyPr/>
                    <a:lstStyle/>
                    <a:p>
                      <a:pPr marL="0" marR="0">
                        <a:lnSpc>
                          <a:spcPct val="107000"/>
                        </a:lnSpc>
                        <a:spcBef>
                          <a:spcPts val="0"/>
                        </a:spcBef>
                        <a:spcAft>
                          <a:spcPts val="0"/>
                        </a:spcAft>
                      </a:pPr>
                      <a:r>
                        <a:rPr lang="en-US" sz="1900" dirty="0">
                          <a:effectLst/>
                        </a:rPr>
                        <a:t>Country</a:t>
                      </a:r>
                      <a:endParaRPr lang="en-US" sz="1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900">
                          <a:effectLst/>
                        </a:rPr>
                        <a:t>% of GDP</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535302239"/>
                  </a:ext>
                </a:extLst>
              </a:tr>
              <a:tr h="289052">
                <a:tc>
                  <a:txBody>
                    <a:bodyPr/>
                    <a:lstStyle/>
                    <a:p>
                      <a:pPr marL="0" marR="0">
                        <a:lnSpc>
                          <a:spcPct val="107000"/>
                        </a:lnSpc>
                        <a:spcBef>
                          <a:spcPts val="0"/>
                        </a:spcBef>
                        <a:spcAft>
                          <a:spcPts val="0"/>
                        </a:spcAft>
                      </a:pPr>
                      <a:r>
                        <a:rPr lang="en-US" sz="1900">
                          <a:effectLst/>
                        </a:rPr>
                        <a:t>Nigeria</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900" dirty="0">
                          <a:effectLst/>
                        </a:rPr>
                        <a:t>2.08</a:t>
                      </a:r>
                      <a:endParaRPr lang="en-US" sz="1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331366695"/>
                  </a:ext>
                </a:extLst>
              </a:tr>
              <a:tr h="289052">
                <a:tc>
                  <a:txBody>
                    <a:bodyPr/>
                    <a:lstStyle/>
                    <a:p>
                      <a:pPr marL="0" marR="0">
                        <a:lnSpc>
                          <a:spcPct val="107000"/>
                        </a:lnSpc>
                        <a:spcBef>
                          <a:spcPts val="0"/>
                        </a:spcBef>
                        <a:spcAft>
                          <a:spcPts val="0"/>
                        </a:spcAft>
                      </a:pPr>
                      <a:r>
                        <a:rPr lang="en-US" sz="1900">
                          <a:effectLst/>
                        </a:rPr>
                        <a:t>Sudan</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900">
                          <a:effectLst/>
                        </a:rPr>
                        <a:t>3.47</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854175933"/>
                  </a:ext>
                </a:extLst>
              </a:tr>
              <a:tr h="289052">
                <a:tc>
                  <a:txBody>
                    <a:bodyPr/>
                    <a:lstStyle/>
                    <a:p>
                      <a:pPr marL="0" marR="0">
                        <a:lnSpc>
                          <a:spcPct val="107000"/>
                        </a:lnSpc>
                        <a:spcBef>
                          <a:spcPts val="0"/>
                        </a:spcBef>
                        <a:spcAft>
                          <a:spcPts val="0"/>
                        </a:spcAft>
                      </a:pPr>
                      <a:r>
                        <a:rPr lang="en-US" sz="1900">
                          <a:effectLst/>
                        </a:rPr>
                        <a:t>Tanzania</a:t>
                      </a:r>
                      <a:endParaRPr lang="en-US" sz="19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900" dirty="0">
                          <a:effectLst/>
                        </a:rPr>
                        <a:t>1.3</a:t>
                      </a:r>
                      <a:endParaRPr lang="en-US" sz="19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474525043"/>
                  </a:ext>
                </a:extLst>
              </a:tr>
            </a:tbl>
          </a:graphicData>
        </a:graphic>
      </p:graphicFrame>
      <p:sp>
        <p:nvSpPr>
          <p:cNvPr id="2" name="Rectangle 1">
            <a:extLst>
              <a:ext uri="{FF2B5EF4-FFF2-40B4-BE49-F238E27FC236}">
                <a16:creationId xmlns:a16="http://schemas.microsoft.com/office/drawing/2014/main" xmlns="" id="{5895D94A-0966-43CC-9951-00FA8E885565}"/>
              </a:ext>
            </a:extLst>
          </p:cNvPr>
          <p:cNvSpPr/>
          <p:nvPr/>
        </p:nvSpPr>
        <p:spPr>
          <a:xfrm>
            <a:off x="2495909" y="5937460"/>
            <a:ext cx="7798280" cy="523220"/>
          </a:xfrm>
          <a:prstGeom prst="rect">
            <a:avLst/>
          </a:prstGeom>
        </p:spPr>
        <p:txBody>
          <a:bodyPr wrap="square">
            <a:spAutoFit/>
          </a:bodyPr>
          <a:lstStyle/>
          <a:p>
            <a:pPr defTabSz="609585"/>
            <a:r>
              <a:rPr lang="en-US" sz="1400" dirty="0">
                <a:solidFill>
                  <a:prstClr val="black"/>
                </a:solidFill>
                <a:latin typeface="Arial"/>
              </a:rPr>
              <a:t>Source: Global Report on Islamic Finance – Islamic Finance: A Catalyst for Shared Prosperity. World Bank and Islamic Development Bank Group</a:t>
            </a:r>
          </a:p>
        </p:txBody>
      </p:sp>
    </p:spTree>
    <p:extLst>
      <p:ext uri="{BB962C8B-B14F-4D97-AF65-F5344CB8AC3E}">
        <p14:creationId xmlns:p14="http://schemas.microsoft.com/office/powerpoint/2010/main" val="189566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648A6F4-3147-1D41-857A-64B8FBD00BFF}"/>
              </a:ext>
            </a:extLst>
          </p:cNvPr>
          <p:cNvSpPr>
            <a:spLocks noGrp="1"/>
          </p:cNvSpPr>
          <p:nvPr>
            <p:ph type="title"/>
          </p:nvPr>
        </p:nvSpPr>
        <p:spPr>
          <a:xfrm>
            <a:off x="861482" y="603624"/>
            <a:ext cx="12539631" cy="1016171"/>
          </a:xfrm>
        </p:spPr>
        <p:txBody>
          <a:bodyPr>
            <a:normAutofit/>
          </a:bodyPr>
          <a:lstStyle/>
          <a:p>
            <a:r>
              <a:rPr lang="en-US" sz="5867" dirty="0">
                <a:solidFill>
                  <a:schemeClr val="accent3"/>
                </a:solidFill>
              </a:rPr>
              <a:t>Waqf</a:t>
            </a:r>
          </a:p>
        </p:txBody>
      </p:sp>
      <p:sp>
        <p:nvSpPr>
          <p:cNvPr id="5" name="Content Placeholder 2">
            <a:extLst>
              <a:ext uri="{FF2B5EF4-FFF2-40B4-BE49-F238E27FC236}">
                <a16:creationId xmlns:a16="http://schemas.microsoft.com/office/drawing/2014/main" xmlns="" id="{6219132B-D571-3449-BB09-9B843E145554}"/>
              </a:ext>
            </a:extLst>
          </p:cNvPr>
          <p:cNvSpPr>
            <a:spLocks noGrp="1"/>
          </p:cNvSpPr>
          <p:nvPr>
            <p:ph idx="1"/>
          </p:nvPr>
        </p:nvSpPr>
        <p:spPr>
          <a:xfrm>
            <a:off x="861481" y="2066157"/>
            <a:ext cx="10655676" cy="1016171"/>
          </a:xfrm>
        </p:spPr>
        <p:txBody>
          <a:bodyPr>
            <a:normAutofit/>
          </a:bodyPr>
          <a:lstStyle/>
          <a:p>
            <a:pPr>
              <a:buClr>
                <a:schemeClr val="bg1"/>
              </a:buClr>
            </a:pPr>
            <a:r>
              <a:rPr lang="en-US" sz="2133" dirty="0">
                <a:solidFill>
                  <a:schemeClr val="bg1"/>
                </a:solidFill>
              </a:rPr>
              <a:t>Few African countries are benefiting from the potential of Waqf. </a:t>
            </a:r>
          </a:p>
          <a:p>
            <a:pPr>
              <a:buClr>
                <a:schemeClr val="bg1"/>
              </a:buClr>
            </a:pPr>
            <a:r>
              <a:rPr lang="en-US" sz="2133" dirty="0">
                <a:solidFill>
                  <a:schemeClr val="bg1"/>
                </a:solidFill>
              </a:rPr>
              <a:t>Countries with largest waqf institutions include Nigeria, Senegal and South Africa.</a:t>
            </a:r>
          </a:p>
          <a:p>
            <a:pPr>
              <a:buClr>
                <a:schemeClr val="bg1"/>
              </a:buClr>
            </a:pPr>
            <a:endParaRPr lang="en-US" sz="2133" dirty="0">
              <a:solidFill>
                <a:schemeClr val="bg1"/>
              </a:solidFill>
            </a:endParaRPr>
          </a:p>
        </p:txBody>
      </p:sp>
      <p:pic>
        <p:nvPicPr>
          <p:cNvPr id="6" name="Picture 5">
            <a:extLst>
              <a:ext uri="{FF2B5EF4-FFF2-40B4-BE49-F238E27FC236}">
                <a16:creationId xmlns:a16="http://schemas.microsoft.com/office/drawing/2014/main" xmlns="" id="{DCD9508F-96F6-0143-BD44-5716902F6ADE}"/>
              </a:ext>
            </a:extLst>
          </p:cNvPr>
          <p:cNvPicPr>
            <a:picLocks noChangeAspect="1"/>
          </p:cNvPicPr>
          <p:nvPr/>
        </p:nvPicPr>
        <p:blipFill>
          <a:blip r:embed="rId3"/>
          <a:stretch>
            <a:fillRect/>
          </a:stretch>
        </p:blipFill>
        <p:spPr>
          <a:xfrm>
            <a:off x="861480" y="3429001"/>
            <a:ext cx="6048733" cy="2750596"/>
          </a:xfrm>
          <a:prstGeom prst="rect">
            <a:avLst/>
          </a:prstGeom>
        </p:spPr>
      </p:pic>
      <p:sp>
        <p:nvSpPr>
          <p:cNvPr id="7" name="Content Placeholder 2">
            <a:extLst>
              <a:ext uri="{FF2B5EF4-FFF2-40B4-BE49-F238E27FC236}">
                <a16:creationId xmlns:a16="http://schemas.microsoft.com/office/drawing/2014/main" xmlns="" id="{8D3B84D7-D372-074D-A847-048146A02C69}"/>
              </a:ext>
            </a:extLst>
          </p:cNvPr>
          <p:cNvSpPr txBox="1">
            <a:spLocks/>
          </p:cNvSpPr>
          <p:nvPr/>
        </p:nvSpPr>
        <p:spPr>
          <a:xfrm>
            <a:off x="7131297" y="3870842"/>
            <a:ext cx="4385860" cy="2444449"/>
          </a:xfrm>
          <a:prstGeom prst="rect">
            <a:avLst/>
          </a:prstGeom>
        </p:spPr>
        <p:txBody>
          <a:bodyPr vert="horz" lIns="121920" tIns="60960" rIns="121920" bIns="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indent="-457189" defTabSz="609585">
              <a:buClr>
                <a:srgbClr val="0072BC"/>
              </a:buClr>
            </a:pPr>
            <a:r>
              <a:rPr lang="en-US" sz="2400" b="1" dirty="0">
                <a:solidFill>
                  <a:prstClr val="white"/>
                </a:solidFill>
                <a:latin typeface="Arial"/>
              </a:rPr>
              <a:t>Awqaf: South Africa received $5.15 million of waqf funds in total, with an annual revenue in 2020 of $230 thousand.</a:t>
            </a:r>
          </a:p>
        </p:txBody>
      </p:sp>
    </p:spTree>
    <p:extLst>
      <p:ext uri="{BB962C8B-B14F-4D97-AF65-F5344CB8AC3E}">
        <p14:creationId xmlns:p14="http://schemas.microsoft.com/office/powerpoint/2010/main" val="371543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F057C4E-23C6-424D-BDD8-D7C49CA18DDE}"/>
              </a:ext>
            </a:extLst>
          </p:cNvPr>
          <p:cNvSpPr>
            <a:spLocks noGrp="1"/>
          </p:cNvSpPr>
          <p:nvPr>
            <p:ph idx="1"/>
          </p:nvPr>
        </p:nvSpPr>
        <p:spPr>
          <a:xfrm>
            <a:off x="262902" y="2479643"/>
            <a:ext cx="5741097" cy="3379987"/>
          </a:xfrm>
        </p:spPr>
        <p:txBody>
          <a:bodyPr>
            <a:noAutofit/>
          </a:bodyPr>
          <a:lstStyle/>
          <a:p>
            <a:pPr lvl="0" algn="just">
              <a:buClr>
                <a:schemeClr val="tx2"/>
              </a:buClr>
              <a:buFont typeface="Wingdings" panose="05000000000000000000" pitchFamily="2" charset="2"/>
              <a:buChar char="Ø"/>
            </a:pPr>
            <a:r>
              <a:rPr lang="en-US" sz="1900" dirty="0">
                <a:solidFill>
                  <a:schemeClr val="bg1"/>
                </a:solidFill>
              </a:rPr>
              <a:t>Sukuk is an efficient tool of social investment in Africa’s current situation </a:t>
            </a:r>
          </a:p>
          <a:p>
            <a:pPr lvl="0" algn="just">
              <a:buClr>
                <a:schemeClr val="tx2"/>
              </a:buClr>
              <a:buFont typeface="Wingdings" panose="05000000000000000000" pitchFamily="2" charset="2"/>
              <a:buChar char="Ø"/>
            </a:pPr>
            <a:r>
              <a:rPr lang="en-US" sz="1900" dirty="0">
                <a:solidFill>
                  <a:schemeClr val="bg1"/>
                </a:solidFill>
              </a:rPr>
              <a:t>Growing potential for Africa's developing sukuk market to help achieve the continent's funding requirements for its extensive infrastructure development.</a:t>
            </a:r>
          </a:p>
          <a:p>
            <a:pPr algn="just">
              <a:buClr>
                <a:schemeClr val="tx2"/>
              </a:buClr>
              <a:buFont typeface="Wingdings" panose="05000000000000000000" pitchFamily="2" charset="2"/>
              <a:buChar char="Ø"/>
            </a:pPr>
            <a:r>
              <a:rPr lang="en-US" sz="1900" dirty="0">
                <a:solidFill>
                  <a:schemeClr val="bg1"/>
                </a:solidFill>
              </a:rPr>
              <a:t>First country to issue Sukuk was Sudan in 2007</a:t>
            </a:r>
          </a:p>
          <a:p>
            <a:pPr lvl="0" algn="just">
              <a:buClr>
                <a:schemeClr val="tx2"/>
              </a:buClr>
              <a:buFont typeface="Wingdings" panose="05000000000000000000" pitchFamily="2" charset="2"/>
              <a:buChar char="Ø"/>
            </a:pPr>
            <a:r>
              <a:rPr lang="en-US" sz="1900" dirty="0">
                <a:solidFill>
                  <a:schemeClr val="bg1"/>
                </a:solidFill>
              </a:rPr>
              <a:t>Potential for non-Muslim countries as well: South Africa and Ivory Coast.  </a:t>
            </a:r>
          </a:p>
        </p:txBody>
      </p:sp>
      <p:sp>
        <p:nvSpPr>
          <p:cNvPr id="4" name="Content Placeholder 2">
            <a:extLst>
              <a:ext uri="{FF2B5EF4-FFF2-40B4-BE49-F238E27FC236}">
                <a16:creationId xmlns:a16="http://schemas.microsoft.com/office/drawing/2014/main" xmlns="" id="{07853FF2-18C8-41E2-B3DC-16E9F93794E3}"/>
              </a:ext>
            </a:extLst>
          </p:cNvPr>
          <p:cNvSpPr txBox="1">
            <a:spLocks/>
          </p:cNvSpPr>
          <p:nvPr/>
        </p:nvSpPr>
        <p:spPr>
          <a:xfrm>
            <a:off x="1016501" y="402567"/>
            <a:ext cx="9737763" cy="136360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defTabSz="609585">
              <a:spcBef>
                <a:spcPts val="1333"/>
              </a:spcBef>
              <a:buClr>
                <a:srgbClr val="0072BC"/>
              </a:buClr>
              <a:buNone/>
            </a:pPr>
            <a:r>
              <a:rPr lang="en-US" sz="5867" dirty="0">
                <a:solidFill>
                  <a:srgbClr val="FAEB00"/>
                </a:solidFill>
                <a:latin typeface="Arial"/>
              </a:rPr>
              <a:t>Sukuk - $23 billion so far</a:t>
            </a:r>
          </a:p>
          <a:p>
            <a:pPr marL="457189" indent="-457189" defTabSz="609585">
              <a:spcBef>
                <a:spcPts val="1333"/>
              </a:spcBef>
              <a:buClr>
                <a:srgbClr val="0072BC"/>
              </a:buClr>
            </a:pPr>
            <a:endParaRPr lang="en-US" sz="5867" dirty="0">
              <a:solidFill>
                <a:prstClr val="black"/>
              </a:solidFill>
              <a:latin typeface="Arial"/>
            </a:endParaRPr>
          </a:p>
        </p:txBody>
      </p:sp>
      <p:graphicFrame>
        <p:nvGraphicFramePr>
          <p:cNvPr id="5" name="Table 4">
            <a:extLst>
              <a:ext uri="{FF2B5EF4-FFF2-40B4-BE49-F238E27FC236}">
                <a16:creationId xmlns:a16="http://schemas.microsoft.com/office/drawing/2014/main" xmlns="" id="{22377D11-A8CF-42C2-9A3D-1D6058E25D88}"/>
              </a:ext>
            </a:extLst>
          </p:cNvPr>
          <p:cNvGraphicFramePr>
            <a:graphicFrameLocks noGrp="1"/>
          </p:cNvGraphicFramePr>
          <p:nvPr/>
        </p:nvGraphicFramePr>
        <p:xfrm>
          <a:off x="6251615" y="1911775"/>
          <a:ext cx="5741096" cy="4513251"/>
        </p:xfrm>
        <a:graphic>
          <a:graphicData uri="http://schemas.openxmlformats.org/drawingml/2006/table">
            <a:tbl>
              <a:tblPr firstRow="1" firstCol="1" bandRow="1">
                <a:tableStyleId>{5C22544A-7EE6-4342-B048-85BDC9FD1C3A}</a:tableStyleId>
              </a:tblPr>
              <a:tblGrid>
                <a:gridCol w="1527839">
                  <a:extLst>
                    <a:ext uri="{9D8B030D-6E8A-4147-A177-3AD203B41FA5}">
                      <a16:colId xmlns:a16="http://schemas.microsoft.com/office/drawing/2014/main" xmlns="" val="3900014244"/>
                    </a:ext>
                  </a:extLst>
                </a:gridCol>
                <a:gridCol w="1685303">
                  <a:extLst>
                    <a:ext uri="{9D8B030D-6E8A-4147-A177-3AD203B41FA5}">
                      <a16:colId xmlns:a16="http://schemas.microsoft.com/office/drawing/2014/main" xmlns="" val="3336842795"/>
                    </a:ext>
                  </a:extLst>
                </a:gridCol>
                <a:gridCol w="2527955">
                  <a:extLst>
                    <a:ext uri="{9D8B030D-6E8A-4147-A177-3AD203B41FA5}">
                      <a16:colId xmlns:a16="http://schemas.microsoft.com/office/drawing/2014/main" xmlns="" val="3584856677"/>
                    </a:ext>
                  </a:extLst>
                </a:gridCol>
              </a:tblGrid>
              <a:tr h="508763">
                <a:tc gridSpan="3">
                  <a:txBody>
                    <a:bodyPr/>
                    <a:lstStyle/>
                    <a:p>
                      <a:pPr marL="0" marR="0" algn="ctr">
                        <a:lnSpc>
                          <a:spcPct val="107000"/>
                        </a:lnSpc>
                        <a:spcBef>
                          <a:spcPts val="0"/>
                        </a:spcBef>
                        <a:spcAft>
                          <a:spcPts val="0"/>
                        </a:spcAft>
                      </a:pPr>
                      <a:r>
                        <a:rPr lang="en-US" sz="1600" dirty="0">
                          <a:effectLst/>
                        </a:rPr>
                        <a:t>Number of Sukuk Issuances in Africa (Jan 2001 - Dec 2019)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561586443"/>
                  </a:ext>
                </a:extLst>
              </a:tr>
              <a:tr h="508763">
                <a:tc>
                  <a:txBody>
                    <a:bodyPr/>
                    <a:lstStyle/>
                    <a:p>
                      <a:pPr marL="0" marR="0">
                        <a:lnSpc>
                          <a:spcPct val="107000"/>
                        </a:lnSpc>
                        <a:spcBef>
                          <a:spcPts val="0"/>
                        </a:spcBef>
                        <a:spcAft>
                          <a:spcPts val="0"/>
                        </a:spcAft>
                      </a:pPr>
                      <a:r>
                        <a:rPr lang="en-US" sz="1600">
                          <a:effectLst/>
                        </a:rPr>
                        <a:t>Country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a:effectLst/>
                        </a:rPr>
                        <a:t>Number of Sukuk</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600">
                          <a:effectLst/>
                        </a:rPr>
                        <a:t>Total amount in USD millions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399829948"/>
                  </a:ext>
                </a:extLst>
              </a:tr>
              <a:tr h="247820">
                <a:tc>
                  <a:txBody>
                    <a:bodyPr/>
                    <a:lstStyle/>
                    <a:p>
                      <a:pPr marL="0" marR="0">
                        <a:lnSpc>
                          <a:spcPct val="107000"/>
                        </a:lnSpc>
                        <a:spcBef>
                          <a:spcPts val="0"/>
                        </a:spcBef>
                        <a:spcAft>
                          <a:spcPts val="0"/>
                        </a:spcAft>
                      </a:pPr>
                      <a:r>
                        <a:rPr lang="en-US" sz="1600">
                          <a:effectLst/>
                        </a:rPr>
                        <a:t>Sudan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dirty="0">
                          <a:effectLst/>
                        </a:rPr>
                        <a:t>36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a:effectLst/>
                        </a:rPr>
                        <a:t>19,646</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122686934"/>
                  </a:ext>
                </a:extLst>
              </a:tr>
              <a:tr h="247820">
                <a:tc>
                  <a:txBody>
                    <a:bodyPr/>
                    <a:lstStyle/>
                    <a:p>
                      <a:pPr marL="0" marR="0">
                        <a:lnSpc>
                          <a:spcPct val="107000"/>
                        </a:lnSpc>
                        <a:spcBef>
                          <a:spcPts val="0"/>
                        </a:spcBef>
                        <a:spcAft>
                          <a:spcPts val="0"/>
                        </a:spcAft>
                      </a:pPr>
                      <a:r>
                        <a:rPr lang="en-US" sz="1600">
                          <a:effectLst/>
                        </a:rPr>
                        <a:t>Nigeria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dirty="0">
                          <a:effectLst/>
                        </a:rPr>
                        <a:t>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a:effectLst/>
                        </a:rPr>
                        <a:t>864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395379888"/>
                  </a:ext>
                </a:extLst>
              </a:tr>
              <a:tr h="247820">
                <a:tc>
                  <a:txBody>
                    <a:bodyPr/>
                    <a:lstStyle/>
                    <a:p>
                      <a:pPr marL="0" marR="0">
                        <a:lnSpc>
                          <a:spcPct val="107000"/>
                        </a:lnSpc>
                        <a:spcBef>
                          <a:spcPts val="0"/>
                        </a:spcBef>
                        <a:spcAft>
                          <a:spcPts val="0"/>
                        </a:spcAft>
                      </a:pPr>
                      <a:r>
                        <a:rPr lang="en-US" sz="1600">
                          <a:effectLst/>
                        </a:rPr>
                        <a:t>South Africa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dirty="0">
                          <a:effectLst/>
                        </a:rPr>
                        <a:t>500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58391254"/>
                  </a:ext>
                </a:extLst>
              </a:tr>
              <a:tr h="247820">
                <a:tc>
                  <a:txBody>
                    <a:bodyPr/>
                    <a:lstStyle/>
                    <a:p>
                      <a:pPr marL="0" marR="0">
                        <a:lnSpc>
                          <a:spcPct val="107000"/>
                        </a:lnSpc>
                        <a:spcBef>
                          <a:spcPts val="0"/>
                        </a:spcBef>
                        <a:spcAft>
                          <a:spcPts val="0"/>
                        </a:spcAft>
                      </a:pPr>
                      <a:r>
                        <a:rPr lang="en-US" sz="1600">
                          <a:effectLst/>
                        </a:rPr>
                        <a:t>Ivory Coast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dirty="0">
                          <a:effectLst/>
                        </a:rPr>
                        <a:t>460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256450500"/>
                  </a:ext>
                </a:extLst>
              </a:tr>
              <a:tr h="247820">
                <a:tc>
                  <a:txBody>
                    <a:bodyPr/>
                    <a:lstStyle/>
                    <a:p>
                      <a:pPr marL="0" marR="0">
                        <a:lnSpc>
                          <a:spcPct val="107000"/>
                        </a:lnSpc>
                        <a:spcBef>
                          <a:spcPts val="0"/>
                        </a:spcBef>
                        <a:spcAft>
                          <a:spcPts val="0"/>
                        </a:spcAft>
                      </a:pPr>
                      <a:r>
                        <a:rPr lang="en-US" sz="1600">
                          <a:effectLst/>
                        </a:rPr>
                        <a:t>Senegal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dirty="0">
                          <a:effectLst/>
                        </a:rPr>
                        <a:t>445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528118053"/>
                  </a:ext>
                </a:extLst>
              </a:tr>
              <a:tr h="247820">
                <a:tc>
                  <a:txBody>
                    <a:bodyPr/>
                    <a:lstStyle/>
                    <a:p>
                      <a:pPr marL="0" marR="0">
                        <a:lnSpc>
                          <a:spcPct val="107000"/>
                        </a:lnSpc>
                        <a:spcBef>
                          <a:spcPts val="0"/>
                        </a:spcBef>
                        <a:spcAft>
                          <a:spcPts val="0"/>
                        </a:spcAft>
                      </a:pPr>
                      <a:r>
                        <a:rPr lang="en-US" sz="1600">
                          <a:effectLst/>
                        </a:rPr>
                        <a:t>Gambia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dirty="0">
                          <a:effectLst/>
                        </a:rPr>
                        <a:t>429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dirty="0">
                          <a:effectLst/>
                        </a:rPr>
                        <a:t>407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569984336"/>
                  </a:ext>
                </a:extLst>
              </a:tr>
              <a:tr h="247820">
                <a:tc>
                  <a:txBody>
                    <a:bodyPr/>
                    <a:lstStyle/>
                    <a:p>
                      <a:pPr marL="0" marR="0">
                        <a:lnSpc>
                          <a:spcPct val="107000"/>
                        </a:lnSpc>
                        <a:spcBef>
                          <a:spcPts val="0"/>
                        </a:spcBef>
                        <a:spcAft>
                          <a:spcPts val="0"/>
                        </a:spcAft>
                      </a:pPr>
                      <a:r>
                        <a:rPr lang="en-US" sz="1600">
                          <a:effectLst/>
                        </a:rPr>
                        <a:t>Mali</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dirty="0">
                          <a:effectLst/>
                        </a:rPr>
                        <a:t>285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870029637"/>
                  </a:ext>
                </a:extLst>
              </a:tr>
              <a:tr h="247820">
                <a:tc>
                  <a:txBody>
                    <a:bodyPr/>
                    <a:lstStyle/>
                    <a:p>
                      <a:pPr marL="0" marR="0">
                        <a:lnSpc>
                          <a:spcPct val="107000"/>
                        </a:lnSpc>
                        <a:spcBef>
                          <a:spcPts val="0"/>
                        </a:spcBef>
                        <a:spcAft>
                          <a:spcPts val="0"/>
                        </a:spcAft>
                      </a:pPr>
                      <a:r>
                        <a:rPr lang="en-US" sz="1600">
                          <a:effectLst/>
                        </a:rPr>
                        <a:t>Togo</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dirty="0">
                          <a:effectLst/>
                        </a:rPr>
                        <a:t>245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035358102"/>
                  </a:ext>
                </a:extLst>
              </a:tr>
              <a:tr h="247820">
                <a:tc>
                  <a:txBody>
                    <a:bodyPr/>
                    <a:lstStyle/>
                    <a:p>
                      <a:pPr marL="0" marR="0">
                        <a:lnSpc>
                          <a:spcPct val="107000"/>
                        </a:lnSpc>
                        <a:spcBef>
                          <a:spcPts val="0"/>
                        </a:spcBef>
                        <a:spcAft>
                          <a:spcPts val="0"/>
                        </a:spcAft>
                      </a:pPr>
                      <a:r>
                        <a:rPr lang="en-US" sz="1600">
                          <a:effectLst/>
                        </a:rPr>
                        <a:t>Morocco</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dirty="0">
                          <a:effectLst/>
                        </a:rPr>
                        <a:t>105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748356188"/>
                  </a:ext>
                </a:extLst>
              </a:tr>
              <a:tr h="508763">
                <a:tc>
                  <a:txBody>
                    <a:bodyPr/>
                    <a:lstStyle/>
                    <a:p>
                      <a:pPr marL="0" marR="0">
                        <a:lnSpc>
                          <a:spcPct val="107000"/>
                        </a:lnSpc>
                        <a:spcBef>
                          <a:spcPts val="0"/>
                        </a:spcBef>
                        <a:spcAft>
                          <a:spcPts val="0"/>
                        </a:spcAft>
                      </a:pPr>
                      <a:r>
                        <a:rPr lang="en-US" sz="1600">
                          <a:effectLst/>
                        </a:rPr>
                        <a:t>AFRICA TOTAL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b="1" dirty="0">
                          <a:effectLst/>
                        </a:rPr>
                        <a:t>478</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b="1" dirty="0">
                          <a:effectLst/>
                        </a:rPr>
                        <a:t>22,957</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14841626"/>
                  </a:ext>
                </a:extLst>
              </a:tr>
              <a:tr h="508763">
                <a:tc>
                  <a:txBody>
                    <a:bodyPr/>
                    <a:lstStyle/>
                    <a:p>
                      <a:pPr marL="0" marR="0">
                        <a:lnSpc>
                          <a:spcPct val="107000"/>
                        </a:lnSpc>
                        <a:spcBef>
                          <a:spcPts val="0"/>
                        </a:spcBef>
                        <a:spcAft>
                          <a:spcPts val="0"/>
                        </a:spcAft>
                      </a:pPr>
                      <a:r>
                        <a:rPr lang="en-US" sz="1600" dirty="0">
                          <a:effectLst/>
                        </a:rPr>
                        <a:t>GLOBAL TOTAL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b="1" dirty="0">
                          <a:effectLst/>
                        </a:rPr>
                        <a:t>                      9,356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b="1" dirty="0">
                          <a:effectLst/>
                        </a:rPr>
                        <a:t>                                995,764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697511957"/>
                  </a:ext>
                </a:extLst>
              </a:tr>
              <a:tr h="247820">
                <a:tc>
                  <a:txBody>
                    <a:bodyPr/>
                    <a:lstStyle/>
                    <a:p>
                      <a:pPr marL="0" marR="0">
                        <a:lnSpc>
                          <a:spcPct val="107000"/>
                        </a:lnSpc>
                        <a:spcBef>
                          <a:spcPts val="0"/>
                        </a:spcBef>
                        <a:spcAft>
                          <a:spcPts val="0"/>
                        </a:spcAft>
                      </a:pPr>
                      <a:r>
                        <a:rPr lang="en-US" sz="1600">
                          <a:effectLst/>
                        </a:rPr>
                        <a:t>% of AFRICA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b="1">
                          <a:effectLst/>
                        </a:rPr>
                        <a:t>5.11%</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pPr>
                      <a:r>
                        <a:rPr lang="en-US" sz="1600" b="1" dirty="0">
                          <a:effectLst/>
                        </a:rPr>
                        <a:t>2.31%</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884169987"/>
                  </a:ext>
                </a:extLst>
              </a:tr>
            </a:tbl>
          </a:graphicData>
        </a:graphic>
      </p:graphicFrame>
      <p:sp>
        <p:nvSpPr>
          <p:cNvPr id="7" name="Rectangle 6">
            <a:extLst>
              <a:ext uri="{FF2B5EF4-FFF2-40B4-BE49-F238E27FC236}">
                <a16:creationId xmlns:a16="http://schemas.microsoft.com/office/drawing/2014/main" xmlns="" id="{DC19CB91-F8FF-46A7-AE0F-C5272A525B6F}"/>
              </a:ext>
            </a:extLst>
          </p:cNvPr>
          <p:cNvSpPr/>
          <p:nvPr/>
        </p:nvSpPr>
        <p:spPr>
          <a:xfrm>
            <a:off x="6251615" y="6550224"/>
            <a:ext cx="5537093" cy="307777"/>
          </a:xfrm>
          <a:prstGeom prst="rect">
            <a:avLst/>
          </a:prstGeom>
        </p:spPr>
        <p:txBody>
          <a:bodyPr wrap="none">
            <a:spAutoFit/>
          </a:bodyPr>
          <a:lstStyle/>
          <a:p>
            <a:pPr defTabSz="609585"/>
            <a:r>
              <a:rPr lang="en-US" sz="1400" dirty="0">
                <a:solidFill>
                  <a:prstClr val="black"/>
                </a:solidFill>
                <a:latin typeface="Arial"/>
              </a:rPr>
              <a:t>Source: </a:t>
            </a:r>
            <a:r>
              <a:rPr lang="en-US" sz="1400" i="1" dirty="0">
                <a:solidFill>
                  <a:prstClr val="black"/>
                </a:solidFill>
                <a:latin typeface="Arial"/>
              </a:rPr>
              <a:t>Sukuk Report, 2020.</a:t>
            </a:r>
            <a:r>
              <a:rPr lang="en-US" sz="1400" dirty="0">
                <a:solidFill>
                  <a:prstClr val="black"/>
                </a:solidFill>
                <a:latin typeface="Arial"/>
              </a:rPr>
              <a:t> International Islamic Financial Market.</a:t>
            </a:r>
          </a:p>
        </p:txBody>
      </p:sp>
    </p:spTree>
    <p:extLst>
      <p:ext uri="{BB962C8B-B14F-4D97-AF65-F5344CB8AC3E}">
        <p14:creationId xmlns:p14="http://schemas.microsoft.com/office/powerpoint/2010/main" val="1307589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648A6F4-3147-1D41-857A-64B8FBD00BFF}"/>
              </a:ext>
            </a:extLst>
          </p:cNvPr>
          <p:cNvSpPr>
            <a:spLocks noGrp="1"/>
          </p:cNvSpPr>
          <p:nvPr>
            <p:ph type="title"/>
          </p:nvPr>
        </p:nvSpPr>
        <p:spPr>
          <a:xfrm>
            <a:off x="861482" y="603624"/>
            <a:ext cx="12539631" cy="1016171"/>
          </a:xfrm>
        </p:spPr>
        <p:txBody>
          <a:bodyPr>
            <a:normAutofit/>
          </a:bodyPr>
          <a:lstStyle/>
          <a:p>
            <a:r>
              <a:rPr lang="en-US" sz="5867" dirty="0">
                <a:solidFill>
                  <a:schemeClr val="accent3"/>
                </a:solidFill>
              </a:rPr>
              <a:t>Challenges and solutions:</a:t>
            </a:r>
          </a:p>
        </p:txBody>
      </p:sp>
      <p:sp>
        <p:nvSpPr>
          <p:cNvPr id="5" name="Content Placeholder 2">
            <a:extLst>
              <a:ext uri="{FF2B5EF4-FFF2-40B4-BE49-F238E27FC236}">
                <a16:creationId xmlns:a16="http://schemas.microsoft.com/office/drawing/2014/main" xmlns="" id="{6219132B-D571-3449-BB09-9B843E145554}"/>
              </a:ext>
            </a:extLst>
          </p:cNvPr>
          <p:cNvSpPr>
            <a:spLocks noGrp="1"/>
          </p:cNvSpPr>
          <p:nvPr>
            <p:ph idx="1"/>
          </p:nvPr>
        </p:nvSpPr>
        <p:spPr>
          <a:xfrm>
            <a:off x="861482" y="2318799"/>
            <a:ext cx="9654119" cy="4329653"/>
          </a:xfrm>
        </p:spPr>
        <p:txBody>
          <a:bodyPr>
            <a:normAutofit/>
          </a:bodyPr>
          <a:lstStyle/>
          <a:p>
            <a:pPr algn="just">
              <a:buClr>
                <a:schemeClr val="bg1"/>
              </a:buClr>
              <a:buFont typeface="Wingdings" panose="05000000000000000000" pitchFamily="2" charset="2"/>
              <a:buChar char="Ø"/>
            </a:pPr>
            <a:r>
              <a:rPr lang="en-US" sz="2133" b="1" dirty="0">
                <a:solidFill>
                  <a:schemeClr val="bg1"/>
                </a:solidFill>
              </a:rPr>
              <a:t>Flexibility in Zakat collection and distribution in developed countries.</a:t>
            </a:r>
          </a:p>
          <a:p>
            <a:pPr algn="just">
              <a:buClr>
                <a:schemeClr val="bg1"/>
              </a:buClr>
              <a:buFont typeface="Wingdings" panose="05000000000000000000" pitchFamily="2" charset="2"/>
              <a:buChar char="Ø"/>
            </a:pPr>
            <a:endParaRPr lang="en-US" sz="2133" dirty="0">
              <a:solidFill>
                <a:schemeClr val="bg1"/>
              </a:solidFill>
            </a:endParaRPr>
          </a:p>
          <a:p>
            <a:pPr algn="just">
              <a:buClr>
                <a:schemeClr val="bg1"/>
              </a:buClr>
              <a:buFont typeface="Wingdings" panose="05000000000000000000" pitchFamily="2" charset="2"/>
              <a:buChar char="Ø"/>
            </a:pPr>
            <a:r>
              <a:rPr lang="en-US" sz="2133" b="1" dirty="0">
                <a:solidFill>
                  <a:schemeClr val="bg1"/>
                </a:solidFill>
              </a:rPr>
              <a:t>Restructuring Zakat programmes in developing countries.</a:t>
            </a:r>
          </a:p>
          <a:p>
            <a:pPr algn="just">
              <a:buClr>
                <a:schemeClr val="bg1"/>
              </a:buClr>
              <a:buFont typeface="Wingdings" panose="05000000000000000000" pitchFamily="2" charset="2"/>
              <a:buChar char="Ø"/>
            </a:pPr>
            <a:endParaRPr lang="en-US" sz="2133" dirty="0">
              <a:solidFill>
                <a:schemeClr val="bg1"/>
              </a:solidFill>
            </a:endParaRPr>
          </a:p>
          <a:p>
            <a:pPr algn="just">
              <a:buClr>
                <a:schemeClr val="bg1"/>
              </a:buClr>
              <a:buFont typeface="Wingdings" panose="05000000000000000000" pitchFamily="2" charset="2"/>
              <a:buChar char="Ø"/>
            </a:pPr>
            <a:r>
              <a:rPr lang="en-US" sz="2133" b="1" dirty="0">
                <a:solidFill>
                  <a:schemeClr val="bg1"/>
                </a:solidFill>
              </a:rPr>
              <a:t>Develop regulatory frameworks to promote Islamic finance products in developing countries.</a:t>
            </a:r>
          </a:p>
          <a:p>
            <a:pPr algn="just">
              <a:buClr>
                <a:schemeClr val="bg1"/>
              </a:buClr>
            </a:pPr>
            <a:endParaRPr lang="en-US" sz="2133" dirty="0">
              <a:solidFill>
                <a:schemeClr val="bg1"/>
              </a:solidFill>
            </a:endParaRPr>
          </a:p>
        </p:txBody>
      </p:sp>
      <p:sp>
        <p:nvSpPr>
          <p:cNvPr id="2" name="Rectangle 1">
            <a:extLst>
              <a:ext uri="{FF2B5EF4-FFF2-40B4-BE49-F238E27FC236}">
                <a16:creationId xmlns:a16="http://schemas.microsoft.com/office/drawing/2014/main" xmlns="" id="{B1F2E21B-04BB-453C-A3EC-42D1C5C7D024}"/>
              </a:ext>
            </a:extLst>
          </p:cNvPr>
          <p:cNvSpPr/>
          <p:nvPr/>
        </p:nvSpPr>
        <p:spPr>
          <a:xfrm>
            <a:off x="1534064" y="4810094"/>
            <a:ext cx="9123872" cy="748795"/>
          </a:xfrm>
          <a:prstGeom prst="rect">
            <a:avLst/>
          </a:prstGeom>
        </p:spPr>
        <p:txBody>
          <a:bodyPr wrap="square">
            <a:spAutoFit/>
          </a:bodyPr>
          <a:lstStyle/>
          <a:p>
            <a:pPr algn="just" defTabSz="609585">
              <a:spcBef>
                <a:spcPct val="20000"/>
              </a:spcBef>
              <a:buClr>
                <a:srgbClr val="0072BC"/>
              </a:buClr>
            </a:pPr>
            <a:r>
              <a:rPr lang="en-US" sz="2133" dirty="0">
                <a:solidFill>
                  <a:prstClr val="black"/>
                </a:solidFill>
                <a:latin typeface="Arial"/>
                <a:sym typeface="Wingdings" panose="05000000000000000000" pitchFamily="2" charset="2"/>
              </a:rPr>
              <a:t> Promote the use of faith-based philanthropy and finance tools that follow an inclusive approach.</a:t>
            </a:r>
            <a:endParaRPr lang="en-US" sz="2133" dirty="0">
              <a:solidFill>
                <a:prstClr val="black"/>
              </a:solidFill>
              <a:latin typeface="Arial"/>
            </a:endParaRPr>
          </a:p>
        </p:txBody>
      </p:sp>
    </p:spTree>
    <p:extLst>
      <p:ext uri="{BB962C8B-B14F-4D97-AF65-F5344CB8AC3E}">
        <p14:creationId xmlns:p14="http://schemas.microsoft.com/office/powerpoint/2010/main" val="3423809572"/>
      </p:ext>
    </p:extLst>
  </p:cSld>
  <p:clrMapOvr>
    <a:masterClrMapping/>
  </p:clrMapOvr>
</p:sld>
</file>

<file path=ppt/theme/theme1.xml><?xml version="1.0" encoding="utf-8"?>
<a:theme xmlns:a="http://schemas.openxmlformats.org/drawingml/2006/main" name="UNHCR2016">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967</Words>
  <Application>Microsoft Office PowerPoint</Application>
  <PresentationFormat>Widescreen</PresentationFormat>
  <Paragraphs>169</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Neue Helvetica W01</vt:lpstr>
      <vt:lpstr>Wingdings</vt:lpstr>
      <vt:lpstr>Wingdings 3</vt:lpstr>
      <vt:lpstr>UNHCR2016</vt:lpstr>
      <vt:lpstr>Faith Based Philanthropy as a Solution for Africa</vt:lpstr>
      <vt:lpstr>Africa – Facts &amp; Figures</vt:lpstr>
      <vt:lpstr>Poverty in Africa</vt:lpstr>
      <vt:lpstr>Relevance of Islamic finance for Africa</vt:lpstr>
      <vt:lpstr>PowerPoint Presentation</vt:lpstr>
      <vt:lpstr>Zakat</vt:lpstr>
      <vt:lpstr>Waqf</vt:lpstr>
      <vt:lpstr>PowerPoint Presentation</vt:lpstr>
      <vt:lpstr>Challenges and solutions: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ElHussein</dc:creator>
  <cp:lastModifiedBy>Triza Samson</cp:lastModifiedBy>
  <cp:revision>8</cp:revision>
  <dcterms:created xsi:type="dcterms:W3CDTF">2021-03-16T05:53:21Z</dcterms:created>
  <dcterms:modified xsi:type="dcterms:W3CDTF">2021-04-05T11:48:55Z</dcterms:modified>
</cp:coreProperties>
</file>