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" r:id="rId2"/>
    <p:sldId id="374" r:id="rId3"/>
    <p:sldId id="341" r:id="rId4"/>
    <p:sldId id="385" r:id="rId5"/>
    <p:sldId id="338" r:id="rId6"/>
    <p:sldId id="384" r:id="rId7"/>
    <p:sldId id="386" r:id="rId8"/>
    <p:sldId id="376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90E53-05FA-4C74-9224-88FDA1842052}" type="doc">
      <dgm:prSet loTypeId="urn:microsoft.com/office/officeart/2005/8/layout/matrix3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D55B041-FC1F-4FD0-A095-14ACD3E14028}">
      <dgm:prSet phldrT="[Text]" custT="1"/>
      <dgm:spPr>
        <a:ln>
          <a:noFill/>
        </a:ln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Scale Up</a:t>
          </a:r>
        </a:p>
      </dgm:t>
    </dgm:pt>
    <dgm:pt modelId="{7DC65502-0277-4301-A31B-F2576C19AB81}" type="parTrans" cxnId="{0FD0D938-2772-4E23-AF79-23D54D57F2DA}">
      <dgm:prSet/>
      <dgm:spPr/>
      <dgm:t>
        <a:bodyPr/>
        <a:lstStyle/>
        <a:p>
          <a:endParaRPr lang="en-GB"/>
        </a:p>
      </dgm:t>
    </dgm:pt>
    <dgm:pt modelId="{4483A372-F55C-4035-AB9B-401940071607}" type="sibTrans" cxnId="{0FD0D938-2772-4E23-AF79-23D54D57F2DA}">
      <dgm:prSet/>
      <dgm:spPr/>
      <dgm:t>
        <a:bodyPr/>
        <a:lstStyle/>
        <a:p>
          <a:endParaRPr lang="en-GB"/>
        </a:p>
      </dgm:t>
    </dgm:pt>
    <dgm:pt modelId="{6F701022-16F8-4F9C-BE63-2F164A57467D}">
      <dgm:prSet phldrT="[Text]" custT="1"/>
      <dgm:spPr>
        <a:ln>
          <a:noFill/>
        </a:ln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Start Up</a:t>
          </a:r>
        </a:p>
      </dgm:t>
    </dgm:pt>
    <dgm:pt modelId="{2211A6A7-A134-4369-8045-61A04B5B2E72}" type="parTrans" cxnId="{597CCD21-A370-48A7-8E39-B048AA1E17EE}">
      <dgm:prSet/>
      <dgm:spPr/>
      <dgm:t>
        <a:bodyPr/>
        <a:lstStyle/>
        <a:p>
          <a:endParaRPr lang="en-GB"/>
        </a:p>
      </dgm:t>
    </dgm:pt>
    <dgm:pt modelId="{531E275A-A122-4846-B147-0CBA773DE086}" type="sibTrans" cxnId="{597CCD21-A370-48A7-8E39-B048AA1E17EE}">
      <dgm:prSet/>
      <dgm:spPr/>
      <dgm:t>
        <a:bodyPr/>
        <a:lstStyle/>
        <a:p>
          <a:endParaRPr lang="en-GB"/>
        </a:p>
      </dgm:t>
    </dgm:pt>
    <dgm:pt modelId="{8CC8BB1C-4763-40A9-8B10-A015E1D8E52C}">
      <dgm:prSet phldrT="[Text]" custT="1"/>
      <dgm:spPr>
        <a:ln>
          <a:noFill/>
        </a:ln>
      </dgm:spPr>
      <dgm:t>
        <a:bodyPr/>
        <a:lstStyle/>
        <a:p>
          <a:endParaRPr lang="en-US" sz="2000" dirty="0">
            <a:latin typeface="Century Gothic" panose="020B0502020202020204" pitchFamily="34" charset="0"/>
          </a:endParaRPr>
        </a:p>
        <a:p>
          <a:r>
            <a:rPr lang="en-US" sz="2000" dirty="0">
              <a:latin typeface="Century Gothic" panose="020B0502020202020204" pitchFamily="34" charset="0"/>
            </a:rPr>
            <a:t>Match Up</a:t>
          </a:r>
        </a:p>
        <a:p>
          <a:endParaRPr lang="en-GB" sz="2000" dirty="0">
            <a:latin typeface="Century Gothic" panose="020B0502020202020204" pitchFamily="34" charset="0"/>
          </a:endParaRPr>
        </a:p>
      </dgm:t>
    </dgm:pt>
    <dgm:pt modelId="{EE173A82-FCBE-4C3E-978E-ADF434559EF9}" type="parTrans" cxnId="{09D7AF23-511F-4F66-A589-D907E5CD3726}">
      <dgm:prSet/>
      <dgm:spPr/>
      <dgm:t>
        <a:bodyPr/>
        <a:lstStyle/>
        <a:p>
          <a:endParaRPr lang="en-GB"/>
        </a:p>
      </dgm:t>
    </dgm:pt>
    <dgm:pt modelId="{9C8C514C-C675-4C0C-A5A1-92EE0F4136FF}" type="sibTrans" cxnId="{09D7AF23-511F-4F66-A589-D907E5CD3726}">
      <dgm:prSet/>
      <dgm:spPr/>
      <dgm:t>
        <a:bodyPr/>
        <a:lstStyle/>
        <a:p>
          <a:endParaRPr lang="en-GB"/>
        </a:p>
      </dgm:t>
    </dgm:pt>
    <dgm:pt modelId="{20FFAAFF-6C25-4F15-8769-A8603C18E6C3}">
      <dgm:prSet phldrT="[Text]" custT="1"/>
      <dgm:spPr>
        <a:ln>
          <a:noFill/>
        </a:ln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Skill Up</a:t>
          </a:r>
        </a:p>
      </dgm:t>
    </dgm:pt>
    <dgm:pt modelId="{72BFAD30-C6CD-428A-A854-0B4C743FB3E3}" type="parTrans" cxnId="{B99922E3-D49E-4F3A-9BA8-62941297841D}">
      <dgm:prSet/>
      <dgm:spPr/>
      <dgm:t>
        <a:bodyPr/>
        <a:lstStyle/>
        <a:p>
          <a:endParaRPr lang="en-GB"/>
        </a:p>
      </dgm:t>
    </dgm:pt>
    <dgm:pt modelId="{AD75E00E-2944-4B8C-AF53-F0BA25D11674}" type="sibTrans" cxnId="{B99922E3-D49E-4F3A-9BA8-62941297841D}">
      <dgm:prSet/>
      <dgm:spPr/>
      <dgm:t>
        <a:bodyPr/>
        <a:lstStyle/>
        <a:p>
          <a:endParaRPr lang="en-GB"/>
        </a:p>
      </dgm:t>
    </dgm:pt>
    <dgm:pt modelId="{BF36BD75-CCA7-4B95-AF38-ECA95C8D1ACF}">
      <dgm:prSet/>
      <dgm:spPr/>
      <dgm:t>
        <a:bodyPr/>
        <a:lstStyle/>
        <a:p>
          <a:endParaRPr lang="en-GB"/>
        </a:p>
      </dgm:t>
    </dgm:pt>
    <dgm:pt modelId="{DBF5069B-379B-47CB-8847-88F258964E22}" type="parTrans" cxnId="{A7292F08-4708-4C5C-9B92-AFAB8641A2EB}">
      <dgm:prSet/>
      <dgm:spPr/>
      <dgm:t>
        <a:bodyPr/>
        <a:lstStyle/>
        <a:p>
          <a:endParaRPr lang="en-US"/>
        </a:p>
      </dgm:t>
    </dgm:pt>
    <dgm:pt modelId="{18C7D62F-B607-4F70-B36B-C53C2D443257}" type="sibTrans" cxnId="{A7292F08-4708-4C5C-9B92-AFAB8641A2EB}">
      <dgm:prSet/>
      <dgm:spPr/>
      <dgm:t>
        <a:bodyPr/>
        <a:lstStyle/>
        <a:p>
          <a:endParaRPr lang="en-US"/>
        </a:p>
      </dgm:t>
    </dgm:pt>
    <dgm:pt modelId="{0D9620DB-081B-4F98-A62D-27DE9726109D}">
      <dgm:prSet phldrT="[Text]"/>
      <dgm:spPr>
        <a:ln>
          <a:noFill/>
        </a:ln>
      </dgm:spPr>
      <dgm:t>
        <a:bodyPr/>
        <a:lstStyle/>
        <a:p>
          <a:endParaRPr lang="en-GB"/>
        </a:p>
      </dgm:t>
    </dgm:pt>
    <dgm:pt modelId="{73CD7F77-8A9E-41D7-81F3-55234723C40A}" type="parTrans" cxnId="{79F31815-380C-45E7-BD6F-D78675C031A9}">
      <dgm:prSet/>
      <dgm:spPr/>
      <dgm:t>
        <a:bodyPr/>
        <a:lstStyle/>
        <a:p>
          <a:endParaRPr lang="en-US"/>
        </a:p>
      </dgm:t>
    </dgm:pt>
    <dgm:pt modelId="{74EA9383-641F-4462-A30B-FF415B3EE189}" type="sibTrans" cxnId="{79F31815-380C-45E7-BD6F-D78675C031A9}">
      <dgm:prSet/>
      <dgm:spPr/>
      <dgm:t>
        <a:bodyPr/>
        <a:lstStyle/>
        <a:p>
          <a:endParaRPr lang="en-US"/>
        </a:p>
      </dgm:t>
    </dgm:pt>
    <dgm:pt modelId="{AAB72777-5258-4FFB-BEFE-64AD6EC31E25}">
      <dgm:prSet phldrT="[Text]"/>
      <dgm:spPr>
        <a:ln>
          <a:noFill/>
        </a:ln>
      </dgm:spPr>
      <dgm:t>
        <a:bodyPr/>
        <a:lstStyle/>
        <a:p>
          <a:endParaRPr lang="en-GB"/>
        </a:p>
      </dgm:t>
    </dgm:pt>
    <dgm:pt modelId="{A3218769-50E3-4754-9298-0DCF0FEB5E10}" type="parTrans" cxnId="{6194F2DE-C6EC-4570-B190-D8900CD0CA0D}">
      <dgm:prSet/>
      <dgm:spPr/>
      <dgm:t>
        <a:bodyPr/>
        <a:lstStyle/>
        <a:p>
          <a:endParaRPr lang="en-US"/>
        </a:p>
      </dgm:t>
    </dgm:pt>
    <dgm:pt modelId="{5443C475-5804-4ACC-9896-1E5532ABF920}" type="sibTrans" cxnId="{6194F2DE-C6EC-4570-B190-D8900CD0CA0D}">
      <dgm:prSet/>
      <dgm:spPr/>
      <dgm:t>
        <a:bodyPr/>
        <a:lstStyle/>
        <a:p>
          <a:endParaRPr lang="en-US"/>
        </a:p>
      </dgm:t>
    </dgm:pt>
    <dgm:pt modelId="{F9C20E82-22EC-45B9-BBAA-25ABBA78D70A}" type="pres">
      <dgm:prSet presAssocID="{C6090E53-05FA-4C74-9224-88FDA184205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658ED-1486-47B7-B0FD-23F6D181C5C6}" type="pres">
      <dgm:prSet presAssocID="{C6090E53-05FA-4C74-9224-88FDA1842052}" presName="diamond" presStyleLbl="bgShp" presStyleIdx="0" presStyleCnt="1"/>
      <dgm:spPr/>
    </dgm:pt>
    <dgm:pt modelId="{D5A9D0FD-9AB9-4724-9665-B39BD020C19F}" type="pres">
      <dgm:prSet presAssocID="{C6090E53-05FA-4C74-9224-88FDA184205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90EC4-4028-444E-82D1-38AE1A9A49DB}" type="pres">
      <dgm:prSet presAssocID="{C6090E53-05FA-4C74-9224-88FDA184205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37462-65A0-4A72-8B0C-8EC11249E87F}" type="pres">
      <dgm:prSet presAssocID="{C6090E53-05FA-4C74-9224-88FDA184205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E44E7-4E04-4F81-8867-4CA716ADA805}" type="pres">
      <dgm:prSet presAssocID="{C6090E53-05FA-4C74-9224-88FDA1842052}" presName="quad4" presStyleLbl="node1" presStyleIdx="3" presStyleCnt="4" custLinFactNeighborX="-4599" custLinFactNeighborY="-1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7CCD21-A370-48A7-8E39-B048AA1E17EE}" srcId="{C6090E53-05FA-4C74-9224-88FDA1842052}" destId="{6F701022-16F8-4F9C-BE63-2F164A57467D}" srcOrd="1" destOrd="0" parTransId="{2211A6A7-A134-4369-8045-61A04B5B2E72}" sibTransId="{531E275A-A122-4846-B147-0CBA773DE086}"/>
    <dgm:cxn modelId="{D74DCF5A-E7A0-4ECE-992E-D2788461BDB3}" type="presOf" srcId="{8CC8BB1C-4763-40A9-8B10-A015E1D8E52C}" destId="{B7837462-65A0-4A72-8B0C-8EC11249E87F}" srcOrd="0" destOrd="0" presId="urn:microsoft.com/office/officeart/2005/8/layout/matrix3"/>
    <dgm:cxn modelId="{250593BF-E19A-4001-B12F-94F8D9FA152D}" type="presOf" srcId="{C6090E53-05FA-4C74-9224-88FDA1842052}" destId="{F9C20E82-22EC-45B9-BBAA-25ABBA78D70A}" srcOrd="0" destOrd="0" presId="urn:microsoft.com/office/officeart/2005/8/layout/matrix3"/>
    <dgm:cxn modelId="{0FD0D938-2772-4E23-AF79-23D54D57F2DA}" srcId="{C6090E53-05FA-4C74-9224-88FDA1842052}" destId="{1D55B041-FC1F-4FD0-A095-14ACD3E14028}" srcOrd="0" destOrd="0" parTransId="{7DC65502-0277-4301-A31B-F2576C19AB81}" sibTransId="{4483A372-F55C-4035-AB9B-401940071607}"/>
    <dgm:cxn modelId="{6194F2DE-C6EC-4570-B190-D8900CD0CA0D}" srcId="{C6090E53-05FA-4C74-9224-88FDA1842052}" destId="{AAB72777-5258-4FFB-BEFE-64AD6EC31E25}" srcOrd="6" destOrd="0" parTransId="{A3218769-50E3-4754-9298-0DCF0FEB5E10}" sibTransId="{5443C475-5804-4ACC-9896-1E5532ABF920}"/>
    <dgm:cxn modelId="{B99922E3-D49E-4F3A-9BA8-62941297841D}" srcId="{C6090E53-05FA-4C74-9224-88FDA1842052}" destId="{20FFAAFF-6C25-4F15-8769-A8603C18E6C3}" srcOrd="3" destOrd="0" parTransId="{72BFAD30-C6CD-428A-A854-0B4C743FB3E3}" sibTransId="{AD75E00E-2944-4B8C-AF53-F0BA25D11674}"/>
    <dgm:cxn modelId="{CD1C492C-78C3-4A37-BF36-9A97638258D4}" type="presOf" srcId="{6F701022-16F8-4F9C-BE63-2F164A57467D}" destId="{05590EC4-4028-444E-82D1-38AE1A9A49DB}" srcOrd="0" destOrd="0" presId="urn:microsoft.com/office/officeart/2005/8/layout/matrix3"/>
    <dgm:cxn modelId="{79F31815-380C-45E7-BD6F-D78675C031A9}" srcId="{C6090E53-05FA-4C74-9224-88FDA1842052}" destId="{0D9620DB-081B-4F98-A62D-27DE9726109D}" srcOrd="5" destOrd="0" parTransId="{73CD7F77-8A9E-41D7-81F3-55234723C40A}" sibTransId="{74EA9383-641F-4462-A30B-FF415B3EE189}"/>
    <dgm:cxn modelId="{09D7AF23-511F-4F66-A589-D907E5CD3726}" srcId="{C6090E53-05FA-4C74-9224-88FDA1842052}" destId="{8CC8BB1C-4763-40A9-8B10-A015E1D8E52C}" srcOrd="2" destOrd="0" parTransId="{EE173A82-FCBE-4C3E-978E-ADF434559EF9}" sibTransId="{9C8C514C-C675-4C0C-A5A1-92EE0F4136FF}"/>
    <dgm:cxn modelId="{A7292F08-4708-4C5C-9B92-AFAB8641A2EB}" srcId="{C6090E53-05FA-4C74-9224-88FDA1842052}" destId="{BF36BD75-CCA7-4B95-AF38-ECA95C8D1ACF}" srcOrd="4" destOrd="0" parTransId="{DBF5069B-379B-47CB-8847-88F258964E22}" sibTransId="{18C7D62F-B607-4F70-B36B-C53C2D443257}"/>
    <dgm:cxn modelId="{10ED043C-30C1-4516-9830-CAB4AB78C882}" type="presOf" srcId="{20FFAAFF-6C25-4F15-8769-A8603C18E6C3}" destId="{CF5E44E7-4E04-4F81-8867-4CA716ADA805}" srcOrd="0" destOrd="0" presId="urn:microsoft.com/office/officeart/2005/8/layout/matrix3"/>
    <dgm:cxn modelId="{CA746D7C-2E3C-4217-BEC2-B33CEEAD5E41}" type="presOf" srcId="{1D55B041-FC1F-4FD0-A095-14ACD3E14028}" destId="{D5A9D0FD-9AB9-4724-9665-B39BD020C19F}" srcOrd="0" destOrd="0" presId="urn:microsoft.com/office/officeart/2005/8/layout/matrix3"/>
    <dgm:cxn modelId="{58688F2F-C3F7-475D-88C5-824EF6659813}" type="presParOf" srcId="{F9C20E82-22EC-45B9-BBAA-25ABBA78D70A}" destId="{78F658ED-1486-47B7-B0FD-23F6D181C5C6}" srcOrd="0" destOrd="0" presId="urn:microsoft.com/office/officeart/2005/8/layout/matrix3"/>
    <dgm:cxn modelId="{AC26FC38-66D5-4747-8A73-32B3EA2573CA}" type="presParOf" srcId="{F9C20E82-22EC-45B9-BBAA-25ABBA78D70A}" destId="{D5A9D0FD-9AB9-4724-9665-B39BD020C19F}" srcOrd="1" destOrd="0" presId="urn:microsoft.com/office/officeart/2005/8/layout/matrix3"/>
    <dgm:cxn modelId="{708D9A92-B97C-477B-AA74-4C80C4CC8B09}" type="presParOf" srcId="{F9C20E82-22EC-45B9-BBAA-25ABBA78D70A}" destId="{05590EC4-4028-444E-82D1-38AE1A9A49DB}" srcOrd="2" destOrd="0" presId="urn:microsoft.com/office/officeart/2005/8/layout/matrix3"/>
    <dgm:cxn modelId="{35E663A1-3A7A-4EC7-9642-EAE02BD19706}" type="presParOf" srcId="{F9C20E82-22EC-45B9-BBAA-25ABBA78D70A}" destId="{B7837462-65A0-4A72-8B0C-8EC11249E87F}" srcOrd="3" destOrd="0" presId="urn:microsoft.com/office/officeart/2005/8/layout/matrix3"/>
    <dgm:cxn modelId="{7DE93341-663C-4745-8E47-C1E1AEA49FED}" type="presParOf" srcId="{F9C20E82-22EC-45B9-BBAA-25ABBA78D70A}" destId="{CF5E44E7-4E04-4F81-8867-4CA716ADA8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A9F26-D9EB-4066-B1D0-E94513B4253B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1BBD-6BA6-4124-AFC8-6A5848C3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6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92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346feb00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346feb00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4346feb003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2E26F-F9F7-4611-B2F1-D1D9597D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BB02CB-7C56-4D5E-9871-FE00920B0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F0C5FD-DCB4-4B66-A0E5-E2F0253B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1B101-AB6A-43FF-9956-1B13249A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08078-C622-43D7-821D-98FA0BD6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8CCBF-D184-49BD-B839-13FC4D48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822F20-187C-4032-856E-8ECE00A71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B00E6-2432-4EFA-831A-CEB76FDF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EDFCC2-6C4B-4C0D-A1F7-6DE81997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0780EE-4BDA-4380-9E6C-3B0BF3AC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84CA7C-8E3C-43B8-AF31-DA97C0D4D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CA1AF2-5524-4798-8298-DA99E406A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5C3BE-577E-433D-BDF3-CADACE97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86956-69FF-4825-8481-1B04A301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0247E0-2A00-4E0A-8849-1F898AEB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0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 of SPARK projects">
  <p:cSld name="World map of SPARK pro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49" y="318254"/>
            <a:ext cx="2400000" cy="1527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35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dark ocean &amp; mint">
  <p:cSld name="content page - dark ocean &amp; mint">
    <p:bg>
      <p:bgPr>
        <a:solidFill>
          <a:srgbClr val="C5DFE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E80"/>
              </a:buClr>
              <a:buSzPts val="4000"/>
              <a:buFont typeface="Century Gothic"/>
              <a:buNone/>
              <a:defRPr sz="480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0" y="1700808"/>
            <a:ext cx="12192000" cy="5157192"/>
          </a:xfrm>
          <a:prstGeom prst="rect">
            <a:avLst/>
          </a:prstGeom>
          <a:solidFill>
            <a:srgbClr val="1A2E8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24000" y="1787218"/>
            <a:ext cx="10944000" cy="423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548640" marR="0" lvl="0" indent="-487680" algn="l" rtl="0">
              <a:spcBef>
                <a:spcPts val="672"/>
              </a:spcBef>
              <a:spcAft>
                <a:spcPts val="0"/>
              </a:spcAft>
              <a:buClr>
                <a:srgbClr val="E20613"/>
              </a:buClr>
              <a:buSzPts val="2800"/>
              <a:buFont typeface="Arial"/>
              <a:buChar char="•"/>
              <a:defRPr sz="336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97280" marR="0" lvl="1" indent="-457200" algn="l" rtl="0">
              <a:spcBef>
                <a:spcPts val="576"/>
              </a:spcBef>
              <a:spcAft>
                <a:spcPts val="0"/>
              </a:spcAft>
              <a:buClr>
                <a:srgbClr val="E20613"/>
              </a:buClr>
              <a:buSzPts val="2400"/>
              <a:buFont typeface="Arial"/>
              <a:buChar char="•"/>
              <a:defRPr sz="288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45920" marR="0" lvl="2" indent="-426720" algn="l" rtl="0">
              <a:spcBef>
                <a:spcPts val="480"/>
              </a:spcBef>
              <a:spcAft>
                <a:spcPts val="0"/>
              </a:spcAft>
              <a:buClr>
                <a:srgbClr val="E20613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94560" marR="0" lvl="3" indent="-411480" algn="l" rtl="0">
              <a:spcBef>
                <a:spcPts val="432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743200" marR="0" lvl="4" indent="-411480" algn="l" rtl="0">
              <a:spcBef>
                <a:spcPts val="432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291840" marR="0" lvl="5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40480" marR="0" lvl="6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389120" marR="0" lvl="7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937760" marR="0" lvl="8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36" y="5950894"/>
            <a:ext cx="1536000" cy="97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65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cobalt &amp; mint">
  <p:cSld name="content page - cobalt &amp; m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1700808"/>
            <a:ext cx="12192000" cy="5157192"/>
          </a:xfrm>
          <a:prstGeom prst="rect">
            <a:avLst/>
          </a:prstGeom>
          <a:solidFill>
            <a:srgbClr val="C5DFE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5DFE0"/>
              </a:buClr>
              <a:buSzPts val="4000"/>
              <a:buFont typeface="Century Gothic"/>
              <a:buNone/>
              <a:defRPr sz="4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3392" y="1787218"/>
            <a:ext cx="10945216" cy="423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548640" marR="0" lvl="0" indent="-487680" algn="l" rtl="0">
              <a:spcBef>
                <a:spcPts val="672"/>
              </a:spcBef>
              <a:spcAft>
                <a:spcPts val="0"/>
              </a:spcAft>
              <a:buClr>
                <a:srgbClr val="E20613"/>
              </a:buClr>
              <a:buSzPts val="2800"/>
              <a:buFont typeface="Arial"/>
              <a:buChar char="•"/>
              <a:defRPr sz="336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97280" marR="0" lvl="1" indent="-457200" algn="l" rtl="0">
              <a:spcBef>
                <a:spcPts val="576"/>
              </a:spcBef>
              <a:spcAft>
                <a:spcPts val="0"/>
              </a:spcAft>
              <a:buClr>
                <a:srgbClr val="E20613"/>
              </a:buClr>
              <a:buSzPts val="2400"/>
              <a:buFont typeface="Arial"/>
              <a:buChar char="•"/>
              <a:defRPr sz="288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45920" marR="0" lvl="2" indent="-426720" algn="l" rtl="0">
              <a:spcBef>
                <a:spcPts val="480"/>
              </a:spcBef>
              <a:spcAft>
                <a:spcPts val="0"/>
              </a:spcAft>
              <a:buClr>
                <a:srgbClr val="E20613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94560" marR="0" lvl="3" indent="-411480" algn="l" rtl="0">
              <a:spcBef>
                <a:spcPts val="432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743200" marR="0" lvl="4" indent="-411480" algn="l" rtl="0">
              <a:spcBef>
                <a:spcPts val="432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291840" marR="0" lvl="5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40480" marR="0" lvl="6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389120" marR="0" lvl="7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937760" marR="0" lvl="8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36" y="5950894"/>
            <a:ext cx="1536000" cy="97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79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statement">
  <p:cSld name="mission statem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Spark_logo_ignitesAmbition.eps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6280517"/>
            <a:ext cx="2400000" cy="313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4000" y="793507"/>
            <a:ext cx="10944000" cy="522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548640" marR="0" lvl="0" indent="-487680" algn="l" rtl="0">
              <a:spcBef>
                <a:spcPts val="672"/>
              </a:spcBef>
              <a:spcAft>
                <a:spcPts val="0"/>
              </a:spcAft>
              <a:buClr>
                <a:srgbClr val="E20613"/>
              </a:buClr>
              <a:buSzPts val="2800"/>
              <a:buFont typeface="Arial"/>
              <a:buChar char="•"/>
              <a:defRPr sz="336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97280" marR="0" lvl="1" indent="-457200" algn="l" rtl="0">
              <a:spcBef>
                <a:spcPts val="576"/>
              </a:spcBef>
              <a:spcAft>
                <a:spcPts val="0"/>
              </a:spcAft>
              <a:buClr>
                <a:srgbClr val="E20613"/>
              </a:buClr>
              <a:buSzPts val="2400"/>
              <a:buFont typeface="Arial"/>
              <a:buChar char="•"/>
              <a:defRPr sz="288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645920" marR="0" lvl="2" indent="-426720" algn="l" rtl="0">
              <a:spcBef>
                <a:spcPts val="480"/>
              </a:spcBef>
              <a:spcAft>
                <a:spcPts val="0"/>
              </a:spcAft>
              <a:buClr>
                <a:srgbClr val="E20613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94560" marR="0" lvl="3" indent="-411480" algn="l" rtl="0">
              <a:spcBef>
                <a:spcPts val="432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743200" marR="0" lvl="4" indent="-411480" algn="l" rtl="0">
              <a:spcBef>
                <a:spcPts val="432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291840" marR="0" lvl="5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40480" marR="0" lvl="6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389120" marR="0" lvl="7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937760" marR="0" lvl="8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5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7AC8E-930E-407E-A209-694760BB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47298-C6FB-4D1F-BE23-A27763F78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A8AFAB-7A23-4B43-90D7-66C388E0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93F20-ACBC-442A-BBF9-F52DF20A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D1A84-8CFA-4CDE-BA5F-78906EC9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3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CD3EC-C2C6-4ACA-A55F-B20E3DC5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9AE00A-4983-4EBC-AFCD-A4F6D489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7D507-08C4-45B8-AE00-B552AA21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1B7B76-E938-4CAC-BCBD-C0B71976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74F9B-9E33-43AB-94AB-997321D8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5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299C3-4680-4AF9-B089-38A5ED79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2131A-28E9-4B20-AB06-5985A754A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3F277-3B2D-41A7-8394-7F717868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E2295-FE5B-426E-9B4A-857E6EFE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F699AF-856E-4F8C-B91A-B6C74DB7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637E65-6BFE-42CD-9AA6-4EAD76D2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9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BE323-695E-456E-AF76-C429F29C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FA2BA6-3868-47DA-94DC-CCD85993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616932-EF15-4E67-8220-20D7DE84C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6A7222-42CE-4C4C-B879-77D0E2EA6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FE0D66-FD51-4E91-B53D-00D07511C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0CDA89-CA5E-406A-9588-071FD633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AA7ECB-9BA7-4CF6-8B34-802FFA52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A7ECEF-11F1-4180-9EF9-748591B1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89071-A4FE-4371-85DD-880A08EF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00AFF5-8E00-4AA5-AF33-DD4A185E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32CC4D-68B6-428B-9150-8C1E2AFA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47A382-6910-4F0D-BE4A-6CA41437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5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A40B3E-E010-4A7D-94BD-54EAA27E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D1C05A-6DFB-4E92-ACEE-E4E074D5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3EED14-EFFE-45AE-9F1B-2CAF6059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7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61683-EC17-4DD4-BADD-C9844C1F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20278B-CA9C-4C17-A69A-C088011D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456AE0-5A47-49F9-947A-7EFB64642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98427C-24D8-4486-BD14-7845799B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74B567-EE90-4917-97E3-34828A1C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F5A729-0C5D-48B8-96E2-5E7CF522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325D1-58EB-4DCE-AC47-E719E7AF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8B4B55-0FDB-4923-B753-79094BA8A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11E8F7-B875-42E4-868D-EE2FFBFC1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B6CCDF-7F57-422D-8210-615A290E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5BF194-4F2B-44D8-AF71-BC8D2B68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18143A-75FD-4BDC-B43E-B0C7B699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56222D-9750-4C80-89AB-CA8EBF56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89D2BD-3C3E-4A76-80A1-DF8E16DE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3DE428-B489-45DB-B0DE-D0FB633B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F74A-B56D-4D73-8F4C-793B0DEB68CC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0F402-DB95-403A-8FB6-0F7925237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01BC0-991B-4C9F-AA14-5545D0828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F00D-096E-4F81-B827-E5B71C47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/>
          <p:nvPr/>
        </p:nvSpPr>
        <p:spPr>
          <a:xfrm>
            <a:off x="8342650" y="0"/>
            <a:ext cx="323975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45"/>
          <p:cNvSpPr txBox="1"/>
          <p:nvPr/>
        </p:nvSpPr>
        <p:spPr>
          <a:xfrm>
            <a:off x="8462308" y="318255"/>
            <a:ext cx="3034218" cy="622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en-US" sz="1920" dirty="0">
              <a:solidFill>
                <a:schemeClr val="tx2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Burundi</a:t>
            </a: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nl-NL" sz="2400" b="1" dirty="0">
              <a:solidFill>
                <a:schemeClr val="tx2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Liberia</a:t>
            </a: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nl-NL" sz="2400" b="1" dirty="0">
              <a:solidFill>
                <a:schemeClr val="tx2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Libya</a:t>
            </a: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nl-NL" sz="2400" b="1" dirty="0">
              <a:solidFill>
                <a:schemeClr val="tx2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Rwanda</a:t>
            </a: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nl-NL" sz="2400" b="1" dirty="0">
              <a:solidFill>
                <a:schemeClr val="tx2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Somalia</a:t>
            </a: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nl-NL" sz="2400" b="1" dirty="0">
              <a:solidFill>
                <a:schemeClr val="tx2"/>
              </a:solidFill>
              <a:latin typeface="Century Gothic" panose="020B0502020202020204" pitchFamily="34" charset="0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sym typeface="Century Gothic"/>
              </a:rPr>
              <a:t>South Sudan</a:t>
            </a: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endParaRPr lang="nl-NL" sz="2400" b="1" dirty="0">
              <a:solidFill>
                <a:schemeClr val="tx2"/>
              </a:solidFill>
              <a:latin typeface="Century Gothic" panose="020B0502020202020204" pitchFamily="34" charset="0"/>
              <a:sym typeface="Century Gothic"/>
            </a:endParaRPr>
          </a:p>
          <a:p>
            <a:pPr>
              <a:lnSpc>
                <a:spcPct val="80000"/>
              </a:lnSpc>
              <a:buClr>
                <a:srgbClr val="E20613"/>
              </a:buClr>
              <a:buSzPts val="2170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  <a:sym typeface="Century Gothic"/>
              </a:rPr>
              <a:t>Tunesia</a:t>
            </a:r>
            <a:endParaRPr lang="en-GB" sz="1440" b="1" dirty="0">
              <a:solidFill>
                <a:schemeClr val="tx2"/>
              </a:solidFill>
              <a:latin typeface="Century Gothic" panose="020B0502020202020204" pitchFamily="34" charset="0"/>
              <a:sym typeface="Century Gothic"/>
            </a:endParaRPr>
          </a:p>
          <a:p>
            <a:pPr>
              <a:lnSpc>
                <a:spcPct val="80000"/>
              </a:lnSpc>
              <a:spcBef>
                <a:spcPts val="521"/>
              </a:spcBef>
              <a:buClr>
                <a:srgbClr val="E20613"/>
              </a:buClr>
              <a:buSzPts val="2170"/>
            </a:pPr>
            <a:endParaRPr lang="en-GB" sz="1920" dirty="0">
              <a:solidFill>
                <a:srgbClr val="FF0000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3621" y="1468697"/>
            <a:ext cx="2744408" cy="209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Develops </a:t>
            </a:r>
            <a:r>
              <a:rPr lang="en-US" sz="144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higher (vocational) education </a:t>
            </a:r>
          </a:p>
          <a:p>
            <a:pPr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US" sz="144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entrepreneurship </a:t>
            </a: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</a:t>
            </a:r>
          </a:p>
          <a:p>
            <a:pPr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empower young, ambitious</a:t>
            </a:r>
          </a:p>
          <a:p>
            <a:pPr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to lead their fragile </a:t>
            </a:r>
          </a:p>
          <a:p>
            <a:pPr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conflict affected </a:t>
            </a:r>
          </a:p>
          <a:p>
            <a:pPr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144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societies into prosperity.</a:t>
            </a:r>
          </a:p>
        </p:txBody>
      </p:sp>
      <p:sp>
        <p:nvSpPr>
          <p:cNvPr id="8" name="Dikdörtgen 1"/>
          <p:cNvSpPr/>
          <p:nvPr/>
        </p:nvSpPr>
        <p:spPr>
          <a:xfrm>
            <a:off x="649072" y="4771275"/>
            <a:ext cx="682868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5"/>
              </a:spcBef>
              <a:buClr>
                <a:srgbClr val="E20613"/>
              </a:buClr>
              <a:buSzPts val="2800"/>
            </a:pPr>
            <a:r>
              <a:rPr lang="en-US" sz="2400" b="1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AFRICA: </a:t>
            </a:r>
            <a:r>
              <a:rPr lang="en-US" sz="2400" b="1" dirty="0">
                <a:latin typeface="Century Gothic" panose="020B0502020202020204" pitchFamily="34" charset="0"/>
              </a:rPr>
              <a:t>Population Growth, Urbanization, Education and Employment</a:t>
            </a:r>
          </a:p>
          <a:p>
            <a:pPr>
              <a:spcBef>
                <a:spcPts val="605"/>
              </a:spcBef>
              <a:buClr>
                <a:srgbClr val="E20613"/>
              </a:buClr>
              <a:buSzPts val="2800"/>
            </a:pPr>
            <a:endParaRPr lang="en-US" sz="2520" b="1" dirty="0">
              <a:latin typeface="Century Gothic" panose="020B0502020202020204" pitchFamily="34" charset="0"/>
            </a:endParaRPr>
          </a:p>
          <a:p>
            <a:pPr>
              <a:spcBef>
                <a:spcPts val="605"/>
              </a:spcBef>
              <a:buClr>
                <a:srgbClr val="E20613"/>
              </a:buClr>
              <a:buSzPts val="2800"/>
            </a:pPr>
            <a:r>
              <a:rPr lang="en-US" sz="1920" b="1" dirty="0">
                <a:latin typeface="Century Gothic" panose="020B0502020202020204" pitchFamily="34" charset="0"/>
              </a:rPr>
              <a:t>Drs. Yannick Du Pont, DIHAD March 16 2021</a:t>
            </a:r>
            <a:endParaRPr lang="en-US" sz="1920" b="1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624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SPARK Model of Engagement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67" y="1702428"/>
            <a:ext cx="6942667" cy="51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four areas leading to jobs </a:t>
            </a:r>
            <a:endParaRPr lang="en-US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9EAD5F94-1017-40AB-A886-779E885DCAE6}"/>
              </a:ext>
            </a:extLst>
          </p:cNvPr>
          <p:cNvGraphicFramePr/>
          <p:nvPr/>
        </p:nvGraphicFramePr>
        <p:xfrm>
          <a:off x="2438400" y="1679525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E87304-3C58-4CAB-88F5-2CFB25FDF3A3}"/>
              </a:ext>
            </a:extLst>
          </p:cNvPr>
          <p:cNvSpPr txBox="1"/>
          <p:nvPr/>
        </p:nvSpPr>
        <p:spPr>
          <a:xfrm>
            <a:off x="1540411" y="2190937"/>
            <a:ext cx="21758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>
                <a:solidFill>
                  <a:srgbClr val="F8F8F8"/>
                </a:solidFill>
                <a:latin typeface="Century Gothic" panose="020B0502020202020204" pitchFamily="34" charset="0"/>
              </a:rPr>
              <a:t>Jobs are created by scaling growth-oriented SMEs through coaching and facilitating SMEs better access to finance and markets</a:t>
            </a:r>
            <a:endParaRPr lang="en-GB" sz="1260" dirty="0">
              <a:solidFill>
                <a:srgbClr val="F8F8F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4673B1-12C3-40DA-AFBC-0B5326C644F2}"/>
              </a:ext>
            </a:extLst>
          </p:cNvPr>
          <p:cNvSpPr txBox="1"/>
          <p:nvPr/>
        </p:nvSpPr>
        <p:spPr>
          <a:xfrm>
            <a:off x="1458347" y="4589632"/>
            <a:ext cx="233992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>
                <a:solidFill>
                  <a:srgbClr val="F8F8F8"/>
                </a:solidFill>
                <a:latin typeface="Century Gothic" panose="020B0502020202020204" pitchFamily="34" charset="0"/>
              </a:rPr>
              <a:t>Enabling target beneficiaries to access jobs through market relevant (higher) vocational education and internships/ traineeships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AC10B0-2596-4EC1-8DAB-C804FE55F1CA}"/>
              </a:ext>
            </a:extLst>
          </p:cNvPr>
          <p:cNvSpPr txBox="1"/>
          <p:nvPr/>
        </p:nvSpPr>
        <p:spPr>
          <a:xfrm>
            <a:off x="8278154" y="2190936"/>
            <a:ext cx="21758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>
                <a:solidFill>
                  <a:srgbClr val="F8F8F8"/>
                </a:solidFill>
                <a:latin typeface="Century Gothic" panose="020B0502020202020204" pitchFamily="34" charset="0"/>
              </a:rPr>
              <a:t>Jobs are created supporting promising high potential entrepreneurs with coaching and access to finance and to markets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DD314C-84A8-4528-A5B8-1B764AE11BFD}"/>
              </a:ext>
            </a:extLst>
          </p:cNvPr>
          <p:cNvSpPr txBox="1"/>
          <p:nvPr/>
        </p:nvSpPr>
        <p:spPr>
          <a:xfrm>
            <a:off x="8278152" y="4589631"/>
            <a:ext cx="25385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>
                <a:solidFill>
                  <a:srgbClr val="F8F8F8"/>
                </a:solidFill>
                <a:latin typeface="Century Gothic" panose="020B0502020202020204" pitchFamily="34" charset="0"/>
              </a:rPr>
              <a:t>More entrepreneurs emerge by making curricula more market-relevant, and by introducing entrepreneurship training</a:t>
            </a:r>
          </a:p>
        </p:txBody>
      </p:sp>
    </p:spTree>
    <p:extLst>
      <p:ext uri="{BB962C8B-B14F-4D97-AF65-F5344CB8AC3E}">
        <p14:creationId xmlns:p14="http://schemas.microsoft.com/office/powerpoint/2010/main" val="176736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8" y="274638"/>
            <a:ext cx="10271761" cy="1143000"/>
          </a:xfrm>
        </p:spPr>
        <p:txBody>
          <a:bodyPr/>
          <a:lstStyle/>
          <a:p>
            <a:r>
              <a:rPr lang="en-GB" b="1" dirty="0"/>
              <a:t>COVID: More rapid digitalisation 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59" y="1807539"/>
            <a:ext cx="7632743" cy="3121513"/>
          </a:xfrm>
        </p:spPr>
        <p:txBody>
          <a:bodyPr/>
          <a:lstStyle/>
          <a:p>
            <a:endParaRPr lang="en-US" sz="2400" b="1" dirty="0"/>
          </a:p>
          <a:p>
            <a:r>
              <a:rPr lang="en-US" sz="2400" b="1" dirty="0" err="1"/>
              <a:t>Covid</a:t>
            </a:r>
            <a:r>
              <a:rPr lang="en-US" sz="2400" b="1" dirty="0"/>
              <a:t> accelerated pre-existing trend</a:t>
            </a:r>
          </a:p>
          <a:p>
            <a:r>
              <a:rPr lang="en-US" sz="2400" b="1" dirty="0"/>
              <a:t>Application of technology in </a:t>
            </a:r>
            <a:r>
              <a:rPr lang="en-US" sz="2400" b="1" dirty="0" err="1"/>
              <a:t>programmes</a:t>
            </a:r>
            <a:endParaRPr lang="en-US" sz="2400" b="1" dirty="0"/>
          </a:p>
          <a:p>
            <a:r>
              <a:rPr lang="en-GB" sz="2400" b="1" dirty="0"/>
              <a:t>Greenfield new start-ups, new products</a:t>
            </a:r>
          </a:p>
          <a:p>
            <a:r>
              <a:rPr lang="en-GB" sz="2400" b="1" dirty="0"/>
              <a:t>Still 800 Million to be connected</a:t>
            </a:r>
          </a:p>
          <a:p>
            <a:endParaRPr lang="en-US" sz="2160" dirty="0"/>
          </a:p>
        </p:txBody>
      </p:sp>
      <p:sp>
        <p:nvSpPr>
          <p:cNvPr id="5" name="TextBox 4"/>
          <p:cNvSpPr txBox="1"/>
          <p:nvPr/>
        </p:nvSpPr>
        <p:spPr>
          <a:xfrm>
            <a:off x="6776721" y="2011680"/>
            <a:ext cx="43687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6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038851"/>
            <a:ext cx="5182666" cy="1853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761" y="5301967"/>
            <a:ext cx="5550570" cy="1327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6CF139-6FE4-466B-B8FE-856D556922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12" y="1940090"/>
            <a:ext cx="2639018" cy="32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80" dirty="0"/>
              <a:t/>
            </a:r>
            <a:br>
              <a:rPr lang="en-US" sz="2880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752" y="316397"/>
            <a:ext cx="107428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E80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880" dirty="0"/>
              <a:t/>
            </a:r>
            <a:br>
              <a:rPr lang="en-US" sz="2880" dirty="0"/>
            </a:br>
            <a:endParaRPr lang="en-US" sz="2880" dirty="0"/>
          </a:p>
          <a:p>
            <a:pPr lvl="0"/>
            <a:endParaRPr lang="en-GB" sz="4800" dirty="0"/>
          </a:p>
          <a:p>
            <a:pPr lvl="0"/>
            <a:r>
              <a:rPr lang="en-GB" sz="3360" b="1" dirty="0"/>
              <a:t>Digital Finance Access for Potato farmers Rwanda</a:t>
            </a:r>
          </a:p>
          <a:p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06196" y="1792224"/>
            <a:ext cx="3914604" cy="4229064"/>
          </a:xfrm>
        </p:spPr>
        <p:txBody>
          <a:bodyPr/>
          <a:lstStyle/>
          <a:p>
            <a:pPr marL="60960" indent="0">
              <a:buNone/>
            </a:pPr>
            <a:endParaRPr lang="en-GB" sz="1920" b="1" dirty="0"/>
          </a:p>
          <a:p>
            <a:pPr marL="60960" indent="0">
              <a:buNone/>
            </a:pPr>
            <a:endParaRPr lang="en-GB" sz="1920" b="1" dirty="0"/>
          </a:p>
          <a:p>
            <a:pPr marL="60960" indent="0">
              <a:buNone/>
            </a:pPr>
            <a:endParaRPr lang="en-GB" sz="1920" b="1" dirty="0"/>
          </a:p>
          <a:p>
            <a:pPr marL="60960" indent="0">
              <a:buNone/>
            </a:pPr>
            <a:r>
              <a:rPr lang="en-GB" sz="1920" b="1" dirty="0"/>
              <a:t>Initial results</a:t>
            </a:r>
          </a:p>
          <a:p>
            <a:pPr lvl="0"/>
            <a:r>
              <a:rPr lang="en-US" sz="1920" dirty="0"/>
              <a:t>9,027 Smallholder farmers </a:t>
            </a:r>
          </a:p>
          <a:p>
            <a:pPr lvl="0"/>
            <a:r>
              <a:rPr lang="en-US" sz="1920" dirty="0"/>
              <a:t>5,066 tons of Irish Potato </a:t>
            </a:r>
          </a:p>
          <a:p>
            <a:pPr lvl="0"/>
            <a:r>
              <a:rPr lang="en-US" sz="1920" dirty="0"/>
              <a:t>Farmers open mobile accounts</a:t>
            </a:r>
          </a:p>
          <a:p>
            <a:pPr lvl="0"/>
            <a:r>
              <a:rPr lang="en-US" sz="1920" dirty="0"/>
              <a:t>Scalable model </a:t>
            </a:r>
            <a:endParaRPr lang="en-GB" sz="2400" dirty="0"/>
          </a:p>
          <a:p>
            <a:pPr marL="60960" indent="0">
              <a:buNone/>
            </a:pPr>
            <a:endParaRPr lang="en-US" sz="24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2750" y="1661595"/>
            <a:ext cx="10899649" cy="92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2061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2061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2061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60960" indent="0">
              <a:buNone/>
            </a:pPr>
            <a:r>
              <a:rPr lang="en-US" sz="1920" b="1" dirty="0" err="1"/>
              <a:t>Personalised</a:t>
            </a:r>
            <a:r>
              <a:rPr lang="en-US" sz="1920" b="1" dirty="0"/>
              <a:t> dashboard tracks harvest &amp; sales, used as bankable data for loans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586446"/>
            <a:ext cx="3543300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8" y="274638"/>
            <a:ext cx="10160002" cy="1143000"/>
          </a:xfrm>
        </p:spPr>
        <p:txBody>
          <a:bodyPr/>
          <a:lstStyle/>
          <a:p>
            <a:r>
              <a:rPr lang="en-GB" b="1" dirty="0"/>
              <a:t>COVID: More rapid localisation 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59" y="1807538"/>
            <a:ext cx="5425441" cy="4898062"/>
          </a:xfrm>
        </p:spPr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Grand Bargain WHS</a:t>
            </a:r>
          </a:p>
          <a:p>
            <a:endParaRPr lang="en-US" sz="2400" b="1" dirty="0"/>
          </a:p>
          <a:p>
            <a:r>
              <a:rPr lang="en-US" sz="2400" b="1" dirty="0"/>
              <a:t>Lobbied NL regulation </a:t>
            </a:r>
          </a:p>
          <a:p>
            <a:endParaRPr lang="en-US" sz="2400" b="1" dirty="0"/>
          </a:p>
          <a:p>
            <a:r>
              <a:rPr lang="en-US" sz="2400" b="1" dirty="0"/>
              <a:t>Joined the Charter for Change</a:t>
            </a:r>
          </a:p>
          <a:p>
            <a:endParaRPr lang="en-US" sz="2400" b="1" dirty="0"/>
          </a:p>
          <a:p>
            <a:r>
              <a:rPr lang="en-US" sz="2400" b="1" dirty="0"/>
              <a:t>Acceleration inevitable or vested interested still stronger?</a:t>
            </a:r>
            <a:endParaRPr lang="en-GB" sz="2400" b="1" dirty="0"/>
          </a:p>
          <a:p>
            <a:endParaRPr lang="en-US" sz="2160" dirty="0"/>
          </a:p>
        </p:txBody>
      </p:sp>
      <p:sp>
        <p:nvSpPr>
          <p:cNvPr id="5" name="TextBox 4"/>
          <p:cNvSpPr txBox="1"/>
          <p:nvPr/>
        </p:nvSpPr>
        <p:spPr>
          <a:xfrm>
            <a:off x="6776721" y="2011680"/>
            <a:ext cx="43687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6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937" y="2272640"/>
            <a:ext cx="4631582" cy="32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80" dirty="0"/>
              <a:t/>
            </a:r>
            <a:br>
              <a:rPr lang="en-US" sz="2880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752" y="316397"/>
            <a:ext cx="107428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E80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1A2E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880" dirty="0"/>
              <a:t/>
            </a:r>
            <a:br>
              <a:rPr lang="en-US" sz="2880" dirty="0"/>
            </a:br>
            <a:endParaRPr lang="en-US" sz="2880" dirty="0"/>
          </a:p>
          <a:p>
            <a:pPr lvl="0"/>
            <a:endParaRPr lang="en-GB" sz="4800" dirty="0"/>
          </a:p>
          <a:p>
            <a:pPr lvl="0"/>
            <a:r>
              <a:rPr lang="en-GB" sz="3360" b="1" dirty="0"/>
              <a:t>Localisation: </a:t>
            </a:r>
            <a:r>
              <a:rPr lang="en-GB" sz="3360" b="1" dirty="0" err="1"/>
              <a:t>Tadamon</a:t>
            </a:r>
            <a:endParaRPr lang="en-GB" sz="3360" b="1" dirty="0"/>
          </a:p>
          <a:p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115781" y="1792224"/>
            <a:ext cx="2905019" cy="4229064"/>
          </a:xfrm>
        </p:spPr>
        <p:txBody>
          <a:bodyPr/>
          <a:lstStyle/>
          <a:p>
            <a:pPr marL="60960" indent="0">
              <a:buNone/>
            </a:pPr>
            <a:endParaRPr lang="en-GB" sz="1920" b="1" dirty="0"/>
          </a:p>
          <a:p>
            <a:pPr marL="60960" indent="0">
              <a:buNone/>
            </a:pPr>
            <a:endParaRPr lang="en-GB" sz="1920" b="1" dirty="0"/>
          </a:p>
          <a:p>
            <a:pPr marL="60960" indent="0">
              <a:buNone/>
            </a:pPr>
            <a:endParaRPr lang="en-GB" sz="1920" b="1" dirty="0"/>
          </a:p>
          <a:p>
            <a:r>
              <a:rPr lang="en-GB" sz="1920" dirty="0"/>
              <a:t>Local co-creation and implementation</a:t>
            </a:r>
          </a:p>
          <a:p>
            <a:pPr lvl="0"/>
            <a:r>
              <a:rPr lang="en-US" sz="1920" dirty="0"/>
              <a:t>Internships and startups support</a:t>
            </a:r>
          </a:p>
          <a:p>
            <a:pPr lvl="0"/>
            <a:r>
              <a:rPr lang="en-US" sz="1920" dirty="0"/>
              <a:t>Market driven </a:t>
            </a:r>
            <a:r>
              <a:rPr lang="en-US" sz="1920"/>
              <a:t>TVET Skilling</a:t>
            </a:r>
            <a:endParaRPr lang="en-US" sz="1920" dirty="0"/>
          </a:p>
          <a:p>
            <a:pPr lvl="0"/>
            <a:r>
              <a:rPr lang="en-US" sz="1920" dirty="0"/>
              <a:t>Support health workers </a:t>
            </a:r>
            <a:endParaRPr lang="en-US" sz="24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87550" y="1792224"/>
            <a:ext cx="10438093" cy="75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2061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2061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2061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2061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60960" indent="0">
              <a:buNone/>
            </a:pPr>
            <a:r>
              <a:rPr lang="en-US" sz="1920" b="1" dirty="0" err="1"/>
              <a:t>IsDB</a:t>
            </a:r>
            <a:r>
              <a:rPr lang="en-US" sz="1920" b="1" dirty="0"/>
              <a:t> </a:t>
            </a:r>
            <a:r>
              <a:rPr lang="en-US" sz="1920" b="1" dirty="0" err="1"/>
              <a:t>Tadamon</a:t>
            </a:r>
            <a:r>
              <a:rPr lang="en-US" sz="1920" b="1" dirty="0"/>
              <a:t> Accelerator </a:t>
            </a:r>
            <a:r>
              <a:rPr lang="en-US" sz="1920" b="1" dirty="0" err="1"/>
              <a:t>Programme</a:t>
            </a:r>
            <a:r>
              <a:rPr lang="en-US" sz="1920" b="1" dirty="0"/>
              <a:t> - </a:t>
            </a:r>
            <a:r>
              <a:rPr lang="en-US" sz="1920" b="1" dirty="0" err="1"/>
              <a:t>Safegaurding</a:t>
            </a:r>
            <a:r>
              <a:rPr lang="en-US" sz="1920" b="1" dirty="0"/>
              <a:t> jobs during the Pandemic</a:t>
            </a:r>
            <a:endParaRPr lang="en-GB" sz="192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6765F6-CC7D-4618-9BB3-EB5C6610D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809" y="603279"/>
            <a:ext cx="1698982" cy="89787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191DD0A-44B2-4544-856E-4166D537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743" y="2979684"/>
            <a:ext cx="6229920" cy="32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8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2"/>
          <p:cNvSpPr txBox="1">
            <a:spLocks noGrp="1"/>
          </p:cNvSpPr>
          <p:nvPr>
            <p:ph type="title"/>
          </p:nvPr>
        </p:nvSpPr>
        <p:spPr>
          <a:xfrm>
            <a:off x="485165" y="247841"/>
            <a:ext cx="9875520" cy="114300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lvl="0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East/West Partnership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8" name="Google Shape;328;p62"/>
          <p:cNvSpPr txBox="1">
            <a:spLocks noGrp="1"/>
          </p:cNvSpPr>
          <p:nvPr>
            <p:ph type="body" idx="1"/>
          </p:nvPr>
        </p:nvSpPr>
        <p:spPr>
          <a:xfrm>
            <a:off x="930729" y="1751122"/>
            <a:ext cx="10384972" cy="42339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>
              <a:buNone/>
            </a:pPr>
            <a:r>
              <a:rPr lang="en-GB" sz="2160" dirty="0"/>
              <a:t/>
            </a:r>
            <a:br>
              <a:rPr lang="en-GB" sz="2160" dirty="0"/>
            </a:br>
            <a:endParaRPr lang="en-GB" dirty="0">
              <a:solidFill>
                <a:srgbClr val="C5DFE0"/>
              </a:solidFill>
            </a:endParaRPr>
          </a:p>
        </p:txBody>
      </p:sp>
      <p:pic>
        <p:nvPicPr>
          <p:cNvPr id="11" name="Google Shape;219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6462" y="2271687"/>
            <a:ext cx="1114598" cy="139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F6765F6-CC7D-4618-9BB3-EB5C6610D4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40" y="2500228"/>
            <a:ext cx="1698982" cy="897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77A6C8-E611-4C00-BF55-74F2E621F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45" y="2196865"/>
            <a:ext cx="1883290" cy="1205305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xmlns="" id="{2845F56E-097E-483E-9369-2F602E1F09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914" y="2369815"/>
            <a:ext cx="1542434" cy="1028290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xmlns="" id="{5143D6F3-053F-40F0-8C33-722B25F4EB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4" y="14000825"/>
            <a:ext cx="338604" cy="338604"/>
          </a:xfrm>
          <a:prstGeom prst="rect">
            <a:avLst/>
          </a:prstGeom>
        </p:spPr>
      </p:pic>
      <p:pic>
        <p:nvPicPr>
          <p:cNvPr id="1026" name="Picture 2" descr="C:\Users\Hp\Desktop\eaa_logo_colo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476" y="4922322"/>
            <a:ext cx="1635767" cy="7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90" y="4640870"/>
            <a:ext cx="10287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144" y="4643083"/>
            <a:ext cx="2875596" cy="1138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0D61D9-AA42-4396-9525-45ADA1375CD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736" y="2196865"/>
            <a:ext cx="1278924" cy="1256228"/>
          </a:xfrm>
          <a:prstGeom prst="rect">
            <a:avLst/>
          </a:prstGeom>
        </p:spPr>
      </p:pic>
      <p:pic>
        <p:nvPicPr>
          <p:cNvPr id="16" name="Picture 3" descr="C:\Users\Hp\Desktop\11162330_968649873154860_4266539434428332064_n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948" y="4614318"/>
            <a:ext cx="1196104" cy="11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rab Fund for Economic and Social Development | arab.or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078" y="2343192"/>
            <a:ext cx="1009957" cy="12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ww.ccardesa.org/sites/default/files/partners/S...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09" y="4790827"/>
            <a:ext cx="2000752" cy="9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9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4;p55"/>
          <p:cNvSpPr txBox="1">
            <a:spLocks/>
          </p:cNvSpPr>
          <p:nvPr/>
        </p:nvSpPr>
        <p:spPr>
          <a:xfrm>
            <a:off x="1217582" y="-303304"/>
            <a:ext cx="9849600" cy="322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72"/>
              </a:spcBef>
              <a:buClr>
                <a:srgbClr val="E20613"/>
              </a:buClr>
              <a:buSzPts val="2800"/>
            </a:pPr>
            <a:endParaRPr lang="en-US" sz="4800" b="1" dirty="0">
              <a:solidFill>
                <a:srgbClr val="C5DFE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Rebuilding futures</a:t>
            </a:r>
          </a:p>
          <a:p>
            <a:pPr algn="ctr">
              <a:spcBef>
                <a:spcPts val="672"/>
              </a:spcBef>
              <a:buClr>
                <a:srgbClr val="E20613"/>
              </a:buClr>
              <a:buSzPts val="2800"/>
            </a:pPr>
            <a:r>
              <a:rPr lang="en-US" sz="4800" b="1" dirty="0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economies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US" sz="4800" b="1" dirty="0">
                <a:solidFill>
                  <a:srgbClr val="C5DFE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2571751"/>
            <a:ext cx="3543300" cy="35547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06" y="2585681"/>
            <a:ext cx="5062386" cy="35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9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253</Words>
  <Application>Microsoft Office PowerPoint</Application>
  <PresentationFormat>Widescreen</PresentationFormat>
  <Paragraphs>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SPARK Model of Engagement</vt:lpstr>
      <vt:lpstr>Our four areas leading to jobs </vt:lpstr>
      <vt:lpstr>COVID: More rapid digitalisation ?</vt:lpstr>
      <vt:lpstr>  </vt:lpstr>
      <vt:lpstr>COVID: More rapid localisation ?</vt:lpstr>
      <vt:lpstr>  </vt:lpstr>
      <vt:lpstr>East/West Partnership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ElHussein</dc:creator>
  <cp:lastModifiedBy>Triza Samson</cp:lastModifiedBy>
  <cp:revision>8</cp:revision>
  <dcterms:created xsi:type="dcterms:W3CDTF">2021-03-15T07:08:43Z</dcterms:created>
  <dcterms:modified xsi:type="dcterms:W3CDTF">2021-04-05T11:35:55Z</dcterms:modified>
</cp:coreProperties>
</file>