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9" r:id="rId2"/>
    <p:sldId id="260" r:id="rId3"/>
    <p:sldId id="261" r:id="rId4"/>
    <p:sldId id="262" r:id="rId5"/>
    <p:sldId id="287" r:id="rId6"/>
    <p:sldId id="264" r:id="rId7"/>
    <p:sldId id="284" r:id="rId8"/>
    <p:sldId id="265" r:id="rId9"/>
    <p:sldId id="266" r:id="rId10"/>
    <p:sldId id="267" r:id="rId11"/>
    <p:sldId id="269" r:id="rId12"/>
    <p:sldId id="286" r:id="rId13"/>
    <p:sldId id="270" r:id="rId14"/>
    <p:sldId id="271" r:id="rId15"/>
    <p:sldId id="272" r:id="rId16"/>
    <p:sldId id="273" r:id="rId17"/>
    <p:sldId id="274" r:id="rId18"/>
    <p:sldId id="276" r:id="rId19"/>
    <p:sldId id="277" r:id="rId20"/>
    <p:sldId id="278" r:id="rId21"/>
    <p:sldId id="279" r:id="rId22"/>
    <p:sldId id="280" r:id="rId23"/>
    <p:sldId id="282" r:id="rId24"/>
    <p:sldId id="28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71" d="100"/>
          <a:sy n="71" d="100"/>
        </p:scale>
        <p:origin x="6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8A9F26-D9EB-4066-B1D0-E94513B4253B}" type="datetimeFigureOut">
              <a:rPr lang="en-GB" smtClean="0"/>
              <a:t>05/04/2021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361BBD-6BA6-4124-AFC8-6A5848C3F0CA}" type="slidenum">
              <a:rPr lang="en-GB" smtClean="0"/>
              <a:t>‹#›</a:t>
            </a:fld>
            <a:endParaRPr lang="en-GB"/>
          </a:p>
        </p:txBody>
      </p:sp>
    </p:spTree>
    <p:extLst>
      <p:ext uri="{BB962C8B-B14F-4D97-AF65-F5344CB8AC3E}">
        <p14:creationId xmlns:p14="http://schemas.microsoft.com/office/powerpoint/2010/main" val="1655663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GB"/>
              <a:t>Good morning. Thank you for attending this</a:t>
            </a:r>
            <a:endParaRPr/>
          </a:p>
        </p:txBody>
      </p:sp>
      <p:sp>
        <p:nvSpPr>
          <p:cNvPr id="336" name="Google Shape;33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899235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1" name="Google Shape;451;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GB" sz="1200" b="1">
                <a:solidFill>
                  <a:srgbClr val="F7941E"/>
                </a:solidFill>
              </a:rPr>
              <a:t>To Link our actions in the SDGs in UNFPA’s role in Harnessing the DD section</a:t>
            </a:r>
            <a:r>
              <a:rPr lang="en-GB" sz="1200" b="1">
                <a:solidFill>
                  <a:srgbClr val="F7941E"/>
                </a:solidFill>
                <a:latin typeface="Calibri"/>
                <a:ea typeface="Calibri"/>
                <a:cs typeface="Calibri"/>
                <a:sym typeface="Calibri"/>
              </a:rPr>
              <a:t> </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452" name="Google Shape;452;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48688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9" name="Google Shape;459;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The United Nations Population Fund (UNFPA), as the leading international agency on population and development issues, prioritized strategic support to countries in their efforts to take advantage of the DD by providing them with this Demographic Dividend Programming Guide. The need for such a Programming Guide has been expressed widely by governments and throughout the development community. </a:t>
            </a:r>
            <a:endParaRPr/>
          </a:p>
          <a:p>
            <a:pPr marL="0" lvl="0" indent="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460" name="Google Shape;460;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GB"/>
              <a:t>14</a:t>
            </a:fld>
            <a:endParaRPr/>
          </a:p>
        </p:txBody>
      </p:sp>
    </p:spTree>
    <p:extLst>
      <p:ext uri="{BB962C8B-B14F-4D97-AF65-F5344CB8AC3E}">
        <p14:creationId xmlns:p14="http://schemas.microsoft.com/office/powerpoint/2010/main" val="3753684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8" name="Google Shape;468;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82334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1" name="Google Shape;491;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0320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7" name="Google Shape;497;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591096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1" name="Google Shape;53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85597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7" name="Google Shape;53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19940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4" name="Google Shape;544;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49244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0" name="Google Shape;55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25290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6" name="Google Shape;55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10252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4" name="Google Shape;34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276240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8" name="Google Shape;568;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GB"/>
              <a:t>A demographic dividend is possibility for many African nations, but countries must prioritize strategic investments to lower fertility and child mortality. </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GB"/>
              <a:t>Address high birth rates through family planning, education, and other investments that contribute to smaller and healthier families.</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GB"/>
              <a:t>Smaller numbers of children per household generally lead to larger investments per child, more freedom for women to enter the formal workforce and more household savings for old age. When this happens, the national economic payoff can be substantial. </a:t>
            </a:r>
            <a:endParaRPr/>
          </a:p>
          <a:p>
            <a:pPr marL="0" lvl="0" indent="0" algn="l" rtl="0">
              <a:lnSpc>
                <a:spcPct val="100000"/>
              </a:lnSpc>
              <a:spcBef>
                <a:spcPts val="0"/>
              </a:spcBef>
              <a:spcAft>
                <a:spcPts val="0"/>
              </a:spcAft>
              <a:buClr>
                <a:schemeClr val="dk1"/>
              </a:buClr>
              <a:buSzPts val="1200"/>
              <a:buFont typeface="Calibri"/>
              <a:buNone/>
            </a:pPr>
            <a:endParaRPr/>
          </a:p>
        </p:txBody>
      </p:sp>
      <p:sp>
        <p:nvSpPr>
          <p:cNvPr id="569" name="Google Shape;569;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GB"/>
              <a:t>23</a:t>
            </a:fld>
            <a:endParaRPr/>
          </a:p>
        </p:txBody>
      </p:sp>
    </p:spTree>
    <p:extLst>
      <p:ext uri="{BB962C8B-B14F-4D97-AF65-F5344CB8AC3E}">
        <p14:creationId xmlns:p14="http://schemas.microsoft.com/office/powerpoint/2010/main" val="895014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8" name="Google Shape;368;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2610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9" name="Google Shape;389;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050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GB"/>
              <a:t>Compared to the rest of the world, Africa is youthful. </a:t>
            </a:r>
            <a:endParaRPr/>
          </a:p>
          <a:p>
            <a:pPr marL="457200" marR="0" lvl="0" indent="-228600" algn="l" rtl="0">
              <a:lnSpc>
                <a:spcPct val="100000"/>
              </a:lnSpc>
              <a:spcBef>
                <a:spcPts val="0"/>
              </a:spcBef>
              <a:spcAft>
                <a:spcPts val="0"/>
              </a:spcAft>
              <a:buClr>
                <a:srgbClr val="000000"/>
              </a:buClr>
              <a:buSzPts val="1400"/>
              <a:buFont typeface="Arial"/>
              <a:buNone/>
            </a:pPr>
            <a:r>
              <a:rPr lang="en-GB"/>
              <a:t>The United Nations (UN) estimates that 60% of Africa’s population is under 25 years of age compared to a global average of 41%.</a:t>
            </a:r>
            <a:endParaRPr/>
          </a:p>
          <a:p>
            <a:pPr marL="457200" marR="0" lvl="0" indent="-228600" algn="l" rtl="0">
              <a:lnSpc>
                <a:spcPct val="100000"/>
              </a:lnSpc>
              <a:spcBef>
                <a:spcPts val="0"/>
              </a:spcBef>
              <a:spcAft>
                <a:spcPts val="0"/>
              </a:spcAft>
              <a:buClr>
                <a:srgbClr val="000000"/>
              </a:buClr>
              <a:buSzPts val="1400"/>
              <a:buFont typeface="Arial"/>
              <a:buNone/>
            </a:pPr>
            <a:r>
              <a:rPr lang="en-GB"/>
              <a:t> The region can capitalise on this youthful population to benefit from the Demographic Dividend (DD) which is reference to the economic benefit arising from a significant increase in the ratio of working-age adults relative to young dependents. </a:t>
            </a:r>
            <a:endParaRPr/>
          </a:p>
          <a:p>
            <a:pPr marL="0" lvl="0" indent="0" algn="l" rtl="0">
              <a:lnSpc>
                <a:spcPct val="100000"/>
              </a:lnSpc>
              <a:spcBef>
                <a:spcPts val="0"/>
              </a:spcBef>
              <a:spcAft>
                <a:spcPts val="0"/>
              </a:spcAft>
              <a:buSzPts val="1400"/>
              <a:buNone/>
            </a:pPr>
            <a:endParaRPr/>
          </a:p>
        </p:txBody>
      </p:sp>
      <p:sp>
        <p:nvSpPr>
          <p:cNvPr id="403" name="Google Shape;403;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06470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2" name="Google Shape;412;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25521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1" name="Google Shape;421;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a:t>With fewer births each year, a country’s working-age population grows larger in relation to the young dependent population</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422" name="Google Shape;422;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GB"/>
              <a:t>9</a:t>
            </a:fld>
            <a:endParaRPr/>
          </a:p>
        </p:txBody>
      </p:sp>
    </p:spTree>
    <p:extLst>
      <p:ext uri="{BB962C8B-B14F-4D97-AF65-F5344CB8AC3E}">
        <p14:creationId xmlns:p14="http://schemas.microsoft.com/office/powerpoint/2010/main" val="3889528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9" name="Google Shape;429;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0310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3" name="Google Shape;443;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12214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62E26F-F9F7-4611-B2F1-D1D9597D2F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88BB02CB-7C56-4D5E-9871-FE00920B0F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20F0C5FD-DCB4-4B66-A0E5-E2F0253B345A}"/>
              </a:ext>
            </a:extLst>
          </p:cNvPr>
          <p:cNvSpPr>
            <a:spLocks noGrp="1"/>
          </p:cNvSpPr>
          <p:nvPr>
            <p:ph type="dt" sz="half" idx="10"/>
          </p:nvPr>
        </p:nvSpPr>
        <p:spPr/>
        <p:txBody>
          <a:bodyPr/>
          <a:lstStyle/>
          <a:p>
            <a:fld id="{29D5F74A-B56D-4D73-8F4C-793B0DEB68CC}" type="datetimeFigureOut">
              <a:rPr lang="en-GB" smtClean="0"/>
              <a:t>05/04/2021</a:t>
            </a:fld>
            <a:endParaRPr lang="en-GB"/>
          </a:p>
        </p:txBody>
      </p:sp>
      <p:sp>
        <p:nvSpPr>
          <p:cNvPr id="5" name="Footer Placeholder 4">
            <a:extLst>
              <a:ext uri="{FF2B5EF4-FFF2-40B4-BE49-F238E27FC236}">
                <a16:creationId xmlns:a16="http://schemas.microsoft.com/office/drawing/2014/main" xmlns="" id="{5B91B101-AB6A-43FF-9956-1B13249A31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32B08078-C622-43D7-821D-98FA0BD690DB}"/>
              </a:ext>
            </a:extLst>
          </p:cNvPr>
          <p:cNvSpPr>
            <a:spLocks noGrp="1"/>
          </p:cNvSpPr>
          <p:nvPr>
            <p:ph type="sldNum" sz="quarter" idx="12"/>
          </p:nvPr>
        </p:nvSpPr>
        <p:spPr/>
        <p:txBody>
          <a:bodyPr/>
          <a:lstStyle/>
          <a:p>
            <a:fld id="{7289F00D-096E-4F81-B827-E5B71C47045B}" type="slidenum">
              <a:rPr lang="en-GB" smtClean="0"/>
              <a:t>‹#›</a:t>
            </a:fld>
            <a:endParaRPr lang="en-GB"/>
          </a:p>
        </p:txBody>
      </p:sp>
    </p:spTree>
    <p:extLst>
      <p:ext uri="{BB962C8B-B14F-4D97-AF65-F5344CB8AC3E}">
        <p14:creationId xmlns:p14="http://schemas.microsoft.com/office/powerpoint/2010/main" val="2606237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18CCBF-D184-49BD-B839-13FC4D48027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40822F20-187C-4032-856E-8ECE00A71F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B19B00E6-2432-4EFA-831A-CEB76FDF8CB3}"/>
              </a:ext>
            </a:extLst>
          </p:cNvPr>
          <p:cNvSpPr>
            <a:spLocks noGrp="1"/>
          </p:cNvSpPr>
          <p:nvPr>
            <p:ph type="dt" sz="half" idx="10"/>
          </p:nvPr>
        </p:nvSpPr>
        <p:spPr/>
        <p:txBody>
          <a:bodyPr/>
          <a:lstStyle/>
          <a:p>
            <a:fld id="{29D5F74A-B56D-4D73-8F4C-793B0DEB68CC}" type="datetimeFigureOut">
              <a:rPr lang="en-GB" smtClean="0"/>
              <a:t>05/04/2021</a:t>
            </a:fld>
            <a:endParaRPr lang="en-GB"/>
          </a:p>
        </p:txBody>
      </p:sp>
      <p:sp>
        <p:nvSpPr>
          <p:cNvPr id="5" name="Footer Placeholder 4">
            <a:extLst>
              <a:ext uri="{FF2B5EF4-FFF2-40B4-BE49-F238E27FC236}">
                <a16:creationId xmlns:a16="http://schemas.microsoft.com/office/drawing/2014/main" xmlns="" id="{14EDFCC2-6C4B-4C0D-A1F7-6DE8199700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1E0780EE-4BDA-4380-9E6C-3B0BF3AC74DA}"/>
              </a:ext>
            </a:extLst>
          </p:cNvPr>
          <p:cNvSpPr>
            <a:spLocks noGrp="1"/>
          </p:cNvSpPr>
          <p:nvPr>
            <p:ph type="sldNum" sz="quarter" idx="12"/>
          </p:nvPr>
        </p:nvSpPr>
        <p:spPr/>
        <p:txBody>
          <a:bodyPr/>
          <a:lstStyle/>
          <a:p>
            <a:fld id="{7289F00D-096E-4F81-B827-E5B71C47045B}" type="slidenum">
              <a:rPr lang="en-GB" smtClean="0"/>
              <a:t>‹#›</a:t>
            </a:fld>
            <a:endParaRPr lang="en-GB"/>
          </a:p>
        </p:txBody>
      </p:sp>
    </p:spTree>
    <p:extLst>
      <p:ext uri="{BB962C8B-B14F-4D97-AF65-F5344CB8AC3E}">
        <p14:creationId xmlns:p14="http://schemas.microsoft.com/office/powerpoint/2010/main" val="879066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A84CA7C-8E3C-43B8-AF31-DA97C0D4D8E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9ACA1AF2-5524-4798-8298-DA99E406AB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37B5C3BE-577E-433D-BDF3-CADACE97CE2B}"/>
              </a:ext>
            </a:extLst>
          </p:cNvPr>
          <p:cNvSpPr>
            <a:spLocks noGrp="1"/>
          </p:cNvSpPr>
          <p:nvPr>
            <p:ph type="dt" sz="half" idx="10"/>
          </p:nvPr>
        </p:nvSpPr>
        <p:spPr/>
        <p:txBody>
          <a:bodyPr/>
          <a:lstStyle/>
          <a:p>
            <a:fld id="{29D5F74A-B56D-4D73-8F4C-793B0DEB68CC}" type="datetimeFigureOut">
              <a:rPr lang="en-GB" smtClean="0"/>
              <a:t>05/04/2021</a:t>
            </a:fld>
            <a:endParaRPr lang="en-GB"/>
          </a:p>
        </p:txBody>
      </p:sp>
      <p:sp>
        <p:nvSpPr>
          <p:cNvPr id="5" name="Footer Placeholder 4">
            <a:extLst>
              <a:ext uri="{FF2B5EF4-FFF2-40B4-BE49-F238E27FC236}">
                <a16:creationId xmlns:a16="http://schemas.microsoft.com/office/drawing/2014/main" xmlns="" id="{B9086956-69FF-4825-8481-1B04A30128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F10247E0-2A00-4E0A-8849-1F898AEBB2FD}"/>
              </a:ext>
            </a:extLst>
          </p:cNvPr>
          <p:cNvSpPr>
            <a:spLocks noGrp="1"/>
          </p:cNvSpPr>
          <p:nvPr>
            <p:ph type="sldNum" sz="quarter" idx="12"/>
          </p:nvPr>
        </p:nvSpPr>
        <p:spPr/>
        <p:txBody>
          <a:bodyPr/>
          <a:lstStyle/>
          <a:p>
            <a:fld id="{7289F00D-096E-4F81-B827-E5B71C47045B}" type="slidenum">
              <a:rPr lang="en-GB" smtClean="0"/>
              <a:t>‹#›</a:t>
            </a:fld>
            <a:endParaRPr lang="en-GB"/>
          </a:p>
        </p:txBody>
      </p:sp>
    </p:spTree>
    <p:extLst>
      <p:ext uri="{BB962C8B-B14F-4D97-AF65-F5344CB8AC3E}">
        <p14:creationId xmlns:p14="http://schemas.microsoft.com/office/powerpoint/2010/main" val="445603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Slide 01">
  <p:cSld name="Content Slide 01">
    <p:bg>
      <p:bgPr>
        <a:solidFill>
          <a:schemeClr val="lt1"/>
        </a:solidFill>
        <a:effectLst/>
      </p:bgPr>
    </p:bg>
    <p:spTree>
      <p:nvGrpSpPr>
        <p:cNvPr id="1" name="Shape 190"/>
        <p:cNvGrpSpPr/>
        <p:nvPr/>
      </p:nvGrpSpPr>
      <p:grpSpPr>
        <a:xfrm>
          <a:off x="0" y="0"/>
          <a:ext cx="0" cy="0"/>
          <a:chOff x="0" y="0"/>
          <a:chExt cx="0" cy="0"/>
        </a:xfrm>
      </p:grpSpPr>
      <p:cxnSp>
        <p:nvCxnSpPr>
          <p:cNvPr id="191" name="Google Shape;191;p57"/>
          <p:cNvCxnSpPr/>
          <p:nvPr/>
        </p:nvCxnSpPr>
        <p:spPr>
          <a:xfrm flipH="1">
            <a:off x="880321" y="0"/>
            <a:ext cx="1971400" cy="6858000"/>
          </a:xfrm>
          <a:prstGeom prst="straightConnector1">
            <a:avLst/>
          </a:prstGeom>
          <a:noFill/>
          <a:ln w="12700" cap="flat" cmpd="sng">
            <a:solidFill>
              <a:srgbClr val="FF9922"/>
            </a:solidFill>
            <a:prstDash val="solid"/>
            <a:miter lim="400000"/>
            <a:headEnd type="none" w="sm" len="sm"/>
            <a:tailEnd type="none" w="sm" len="sm"/>
          </a:ln>
        </p:spPr>
      </p:cxnSp>
      <p:sp>
        <p:nvSpPr>
          <p:cNvPr id="192" name="Google Shape;192;p57"/>
          <p:cNvSpPr/>
          <p:nvPr/>
        </p:nvSpPr>
        <p:spPr>
          <a:xfrm>
            <a:off x="799554" y="3546935"/>
            <a:ext cx="9433732" cy="793444"/>
          </a:xfrm>
          <a:prstGeom prst="rect">
            <a:avLst/>
          </a:prstGeom>
          <a:solidFill>
            <a:schemeClr val="lt1"/>
          </a:solidFill>
          <a:ln>
            <a:noFill/>
          </a:ln>
        </p:spPr>
        <p:txBody>
          <a:bodyPr spcFirstLastPara="1" wrap="square" lIns="67725" tIns="67725" rIns="67725" bIns="67725" anchor="ctr" anchorCtr="0">
            <a:spAutoFit/>
          </a:bodyPr>
          <a:lstStyle/>
          <a:p>
            <a:pPr marL="0" marR="0" lvl="0" indent="0" algn="l" rtl="0">
              <a:lnSpc>
                <a:spcPct val="100000"/>
              </a:lnSpc>
              <a:spcBef>
                <a:spcPts val="0"/>
              </a:spcBef>
              <a:spcAft>
                <a:spcPts val="0"/>
              </a:spcAft>
              <a:buClr>
                <a:srgbClr val="000000"/>
              </a:buClr>
              <a:buSzPts val="3200"/>
              <a:buFont typeface="Helvetica Neue Light"/>
              <a:buNone/>
            </a:pPr>
            <a:endParaRPr sz="4267" b="1" i="0" u="none" strike="noStrike" cap="none">
              <a:solidFill>
                <a:srgbClr val="000000"/>
              </a:solidFill>
              <a:latin typeface="Helvetica Neue"/>
              <a:ea typeface="Helvetica Neue"/>
              <a:cs typeface="Helvetica Neue"/>
              <a:sym typeface="Helvetica Neue"/>
            </a:endParaRPr>
          </a:p>
        </p:txBody>
      </p:sp>
      <p:sp>
        <p:nvSpPr>
          <p:cNvPr id="193" name="Google Shape;193;p57"/>
          <p:cNvSpPr txBox="1">
            <a:spLocks noGrp="1"/>
          </p:cNvSpPr>
          <p:nvPr>
            <p:ph type="sldNum" idx="12"/>
          </p:nvPr>
        </p:nvSpPr>
        <p:spPr>
          <a:xfrm>
            <a:off x="11504245" y="6408285"/>
            <a:ext cx="431417" cy="208856"/>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000000"/>
              </a:buClr>
              <a:buSzPts val="700"/>
              <a:buFont typeface="Arial"/>
              <a:buNone/>
              <a:defRPr sz="933" b="0" i="0" u="none" strike="noStrike" cap="none">
                <a:solidFill>
                  <a:srgbClr val="000000"/>
                </a:solidFill>
                <a:latin typeface="Arial"/>
                <a:ea typeface="Arial"/>
                <a:cs typeface="Arial"/>
                <a:sym typeface="Arial"/>
              </a:defRPr>
            </a:lvl1pPr>
            <a:lvl2pPr marL="0" lvl="1" indent="0" algn="r">
              <a:lnSpc>
                <a:spcPct val="100000"/>
              </a:lnSpc>
              <a:spcBef>
                <a:spcPts val="0"/>
              </a:spcBef>
              <a:spcAft>
                <a:spcPts val="0"/>
              </a:spcAft>
              <a:buClr>
                <a:srgbClr val="000000"/>
              </a:buClr>
              <a:buSzPts val="700"/>
              <a:buFont typeface="Arial"/>
              <a:buNone/>
              <a:defRPr sz="933" b="0" i="0" u="none" strike="noStrike" cap="none">
                <a:solidFill>
                  <a:srgbClr val="000000"/>
                </a:solidFill>
                <a:latin typeface="Arial"/>
                <a:ea typeface="Arial"/>
                <a:cs typeface="Arial"/>
                <a:sym typeface="Arial"/>
              </a:defRPr>
            </a:lvl2pPr>
            <a:lvl3pPr marL="0" lvl="2" indent="0" algn="r">
              <a:lnSpc>
                <a:spcPct val="100000"/>
              </a:lnSpc>
              <a:spcBef>
                <a:spcPts val="0"/>
              </a:spcBef>
              <a:spcAft>
                <a:spcPts val="0"/>
              </a:spcAft>
              <a:buClr>
                <a:srgbClr val="000000"/>
              </a:buClr>
              <a:buSzPts val="700"/>
              <a:buFont typeface="Arial"/>
              <a:buNone/>
              <a:defRPr sz="933" b="0" i="0" u="none" strike="noStrike" cap="none">
                <a:solidFill>
                  <a:srgbClr val="000000"/>
                </a:solidFill>
                <a:latin typeface="Arial"/>
                <a:ea typeface="Arial"/>
                <a:cs typeface="Arial"/>
                <a:sym typeface="Arial"/>
              </a:defRPr>
            </a:lvl3pPr>
            <a:lvl4pPr marL="0" lvl="3" indent="0" algn="r">
              <a:lnSpc>
                <a:spcPct val="100000"/>
              </a:lnSpc>
              <a:spcBef>
                <a:spcPts val="0"/>
              </a:spcBef>
              <a:spcAft>
                <a:spcPts val="0"/>
              </a:spcAft>
              <a:buClr>
                <a:srgbClr val="000000"/>
              </a:buClr>
              <a:buSzPts val="700"/>
              <a:buFont typeface="Arial"/>
              <a:buNone/>
              <a:defRPr sz="933" b="0" i="0" u="none" strike="noStrike" cap="none">
                <a:solidFill>
                  <a:srgbClr val="000000"/>
                </a:solidFill>
                <a:latin typeface="Arial"/>
                <a:ea typeface="Arial"/>
                <a:cs typeface="Arial"/>
                <a:sym typeface="Arial"/>
              </a:defRPr>
            </a:lvl4pPr>
            <a:lvl5pPr marL="0" lvl="4" indent="0" algn="r">
              <a:lnSpc>
                <a:spcPct val="100000"/>
              </a:lnSpc>
              <a:spcBef>
                <a:spcPts val="0"/>
              </a:spcBef>
              <a:spcAft>
                <a:spcPts val="0"/>
              </a:spcAft>
              <a:buClr>
                <a:srgbClr val="000000"/>
              </a:buClr>
              <a:buSzPts val="700"/>
              <a:buFont typeface="Arial"/>
              <a:buNone/>
              <a:defRPr sz="933" b="0" i="0" u="none" strike="noStrike" cap="none">
                <a:solidFill>
                  <a:srgbClr val="000000"/>
                </a:solidFill>
                <a:latin typeface="Arial"/>
                <a:ea typeface="Arial"/>
                <a:cs typeface="Arial"/>
                <a:sym typeface="Arial"/>
              </a:defRPr>
            </a:lvl5pPr>
            <a:lvl6pPr marL="0" lvl="5" indent="0" algn="r">
              <a:lnSpc>
                <a:spcPct val="100000"/>
              </a:lnSpc>
              <a:spcBef>
                <a:spcPts val="0"/>
              </a:spcBef>
              <a:spcAft>
                <a:spcPts val="0"/>
              </a:spcAft>
              <a:buClr>
                <a:srgbClr val="000000"/>
              </a:buClr>
              <a:buSzPts val="700"/>
              <a:buFont typeface="Arial"/>
              <a:buNone/>
              <a:defRPr sz="933" b="0" i="0" u="none" strike="noStrike" cap="none">
                <a:solidFill>
                  <a:srgbClr val="000000"/>
                </a:solidFill>
                <a:latin typeface="Arial"/>
                <a:ea typeface="Arial"/>
                <a:cs typeface="Arial"/>
                <a:sym typeface="Arial"/>
              </a:defRPr>
            </a:lvl6pPr>
            <a:lvl7pPr marL="0" lvl="6" indent="0" algn="r">
              <a:lnSpc>
                <a:spcPct val="100000"/>
              </a:lnSpc>
              <a:spcBef>
                <a:spcPts val="0"/>
              </a:spcBef>
              <a:spcAft>
                <a:spcPts val="0"/>
              </a:spcAft>
              <a:buClr>
                <a:srgbClr val="000000"/>
              </a:buClr>
              <a:buSzPts val="700"/>
              <a:buFont typeface="Arial"/>
              <a:buNone/>
              <a:defRPr sz="933" b="0" i="0" u="none" strike="noStrike" cap="none">
                <a:solidFill>
                  <a:srgbClr val="000000"/>
                </a:solidFill>
                <a:latin typeface="Arial"/>
                <a:ea typeface="Arial"/>
                <a:cs typeface="Arial"/>
                <a:sym typeface="Arial"/>
              </a:defRPr>
            </a:lvl7pPr>
            <a:lvl8pPr marL="0" lvl="7" indent="0" algn="r">
              <a:lnSpc>
                <a:spcPct val="100000"/>
              </a:lnSpc>
              <a:spcBef>
                <a:spcPts val="0"/>
              </a:spcBef>
              <a:spcAft>
                <a:spcPts val="0"/>
              </a:spcAft>
              <a:buClr>
                <a:srgbClr val="000000"/>
              </a:buClr>
              <a:buSzPts val="700"/>
              <a:buFont typeface="Arial"/>
              <a:buNone/>
              <a:defRPr sz="933" b="0" i="0" u="none" strike="noStrike" cap="none">
                <a:solidFill>
                  <a:srgbClr val="000000"/>
                </a:solidFill>
                <a:latin typeface="Arial"/>
                <a:ea typeface="Arial"/>
                <a:cs typeface="Arial"/>
                <a:sym typeface="Arial"/>
              </a:defRPr>
            </a:lvl8pPr>
            <a:lvl9pPr marL="0" lvl="8" indent="0" algn="r">
              <a:lnSpc>
                <a:spcPct val="100000"/>
              </a:lnSpc>
              <a:spcBef>
                <a:spcPts val="0"/>
              </a:spcBef>
              <a:spcAft>
                <a:spcPts val="0"/>
              </a:spcAft>
              <a:buClr>
                <a:srgbClr val="000000"/>
              </a:buClr>
              <a:buSzPts val="700"/>
              <a:buFont typeface="Arial"/>
              <a:buNone/>
              <a:defRPr sz="933"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94" name="Google Shape;194;p5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0768443" y="401683"/>
            <a:ext cx="1047295" cy="487011"/>
          </a:xfrm>
          <a:prstGeom prst="rect">
            <a:avLst/>
          </a:prstGeom>
          <a:noFill/>
          <a:ln>
            <a:noFill/>
          </a:ln>
        </p:spPr>
      </p:pic>
      <p:sp>
        <p:nvSpPr>
          <p:cNvPr id="195" name="Google Shape;195;p57"/>
          <p:cNvSpPr txBox="1">
            <a:spLocks noGrp="1"/>
          </p:cNvSpPr>
          <p:nvPr>
            <p:ph type="title"/>
          </p:nvPr>
        </p:nvSpPr>
        <p:spPr>
          <a:xfrm>
            <a:off x="789559" y="829457"/>
            <a:ext cx="9433733" cy="50966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262626"/>
              </a:buClr>
              <a:buSzPts val="4000"/>
              <a:buFont typeface="Arial"/>
              <a:buNone/>
              <a:defRPr sz="5333" b="1" i="0" u="none" strike="noStrike" cap="none" baseline="30000">
                <a:solidFill>
                  <a:srgbClr val="262626"/>
                </a:solidFill>
                <a:latin typeface="Arial"/>
                <a:ea typeface="Arial"/>
                <a:cs typeface="Arial"/>
                <a:sym typeface="Arial"/>
              </a:defRPr>
            </a:lvl1pPr>
            <a:lvl2pPr marR="0" lvl="1" algn="l" rtl="0">
              <a:lnSpc>
                <a:spcPct val="100000"/>
              </a:lnSpc>
              <a:spcBef>
                <a:spcPts val="0"/>
              </a:spcBef>
              <a:spcAft>
                <a:spcPts val="0"/>
              </a:spcAft>
              <a:buClr>
                <a:srgbClr val="000000"/>
              </a:buClr>
              <a:buSzPts val="2305"/>
              <a:buFont typeface="Helvetica Neue"/>
              <a:buNone/>
              <a:defRPr sz="3073" b="1"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0"/>
              </a:spcBef>
              <a:spcAft>
                <a:spcPts val="0"/>
              </a:spcAft>
              <a:buClr>
                <a:srgbClr val="000000"/>
              </a:buClr>
              <a:buSzPts val="2305"/>
              <a:buFont typeface="Helvetica Neue"/>
              <a:buNone/>
              <a:defRPr sz="3073" b="1"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0"/>
              </a:spcBef>
              <a:spcAft>
                <a:spcPts val="0"/>
              </a:spcAft>
              <a:buClr>
                <a:srgbClr val="000000"/>
              </a:buClr>
              <a:buSzPts val="2305"/>
              <a:buFont typeface="Helvetica Neue"/>
              <a:buNone/>
              <a:defRPr sz="3073" b="1"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0"/>
              </a:spcBef>
              <a:spcAft>
                <a:spcPts val="0"/>
              </a:spcAft>
              <a:buClr>
                <a:srgbClr val="000000"/>
              </a:buClr>
              <a:buSzPts val="2305"/>
              <a:buFont typeface="Helvetica Neue"/>
              <a:buNone/>
              <a:defRPr sz="3073" b="1"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0"/>
              </a:spcBef>
              <a:spcAft>
                <a:spcPts val="0"/>
              </a:spcAft>
              <a:buClr>
                <a:srgbClr val="000000"/>
              </a:buClr>
              <a:buSzPts val="2305"/>
              <a:buFont typeface="Helvetica Neue"/>
              <a:buNone/>
              <a:defRPr sz="3073" b="1"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0"/>
              </a:spcBef>
              <a:spcAft>
                <a:spcPts val="0"/>
              </a:spcAft>
              <a:buClr>
                <a:srgbClr val="000000"/>
              </a:buClr>
              <a:buSzPts val="2305"/>
              <a:buFont typeface="Helvetica Neue"/>
              <a:buNone/>
              <a:defRPr sz="3073" b="1"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0"/>
              </a:spcBef>
              <a:spcAft>
                <a:spcPts val="0"/>
              </a:spcAft>
              <a:buClr>
                <a:srgbClr val="000000"/>
              </a:buClr>
              <a:buSzPts val="2305"/>
              <a:buFont typeface="Helvetica Neue"/>
              <a:buNone/>
              <a:defRPr sz="3073" b="1"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0"/>
              </a:spcBef>
              <a:spcAft>
                <a:spcPts val="0"/>
              </a:spcAft>
              <a:buClr>
                <a:srgbClr val="000000"/>
              </a:buClr>
              <a:buSzPts val="2305"/>
              <a:buFont typeface="Helvetica Neue"/>
              <a:buNone/>
              <a:defRPr sz="3073" b="1" i="0" u="none" strike="noStrike" cap="none">
                <a:solidFill>
                  <a:srgbClr val="000000"/>
                </a:solidFill>
                <a:latin typeface="Helvetica Neue"/>
                <a:ea typeface="Helvetica Neue"/>
                <a:cs typeface="Helvetica Neue"/>
                <a:sym typeface="Helvetica Neue"/>
              </a:defRPr>
            </a:lvl9pPr>
          </a:lstStyle>
          <a:p>
            <a:endParaRPr/>
          </a:p>
        </p:txBody>
      </p:sp>
      <p:sp>
        <p:nvSpPr>
          <p:cNvPr id="196" name="Google Shape;196;p57"/>
          <p:cNvSpPr txBox="1">
            <a:spLocks noGrp="1"/>
          </p:cNvSpPr>
          <p:nvPr>
            <p:ph type="body" idx="1"/>
          </p:nvPr>
        </p:nvSpPr>
        <p:spPr>
          <a:xfrm>
            <a:off x="789559" y="1678900"/>
            <a:ext cx="10602965" cy="450280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50000"/>
              </a:lnSpc>
              <a:spcBef>
                <a:spcPts val="0"/>
              </a:spcBef>
              <a:spcAft>
                <a:spcPts val="0"/>
              </a:spcAft>
              <a:buClr>
                <a:srgbClr val="7F7F7F"/>
              </a:buClr>
              <a:buSzPts val="1800"/>
              <a:buFont typeface="Arial"/>
              <a:buChar char="•"/>
              <a:defRPr sz="1600" b="0" i="0" u="none" strike="noStrike" cap="none">
                <a:solidFill>
                  <a:srgbClr val="7F7F7F"/>
                </a:solidFill>
                <a:latin typeface="Arial"/>
                <a:ea typeface="Arial"/>
                <a:cs typeface="Arial"/>
                <a:sym typeface="Arial"/>
              </a:defRPr>
            </a:lvl1pPr>
            <a:lvl2pPr marL="914400" marR="0" lvl="1" indent="-228600" algn="l" rtl="0">
              <a:lnSpc>
                <a:spcPct val="150000"/>
              </a:lnSpc>
              <a:spcBef>
                <a:spcPts val="0"/>
              </a:spcBef>
              <a:spcAft>
                <a:spcPts val="0"/>
              </a:spcAft>
              <a:buClr>
                <a:srgbClr val="53585F"/>
              </a:buClr>
              <a:buSzPts val="781"/>
              <a:buFont typeface="Arial"/>
              <a:buNone/>
              <a:defRPr sz="1041" b="0" i="0" u="none" strike="noStrike" cap="none">
                <a:solidFill>
                  <a:srgbClr val="53585F"/>
                </a:solidFill>
                <a:latin typeface="Arial"/>
                <a:ea typeface="Arial"/>
                <a:cs typeface="Arial"/>
                <a:sym typeface="Arial"/>
              </a:defRPr>
            </a:lvl2pPr>
            <a:lvl3pPr marL="1371600" marR="0" lvl="2" indent="-228600" algn="l" rtl="0">
              <a:lnSpc>
                <a:spcPct val="150000"/>
              </a:lnSpc>
              <a:spcBef>
                <a:spcPts val="0"/>
              </a:spcBef>
              <a:spcAft>
                <a:spcPts val="0"/>
              </a:spcAft>
              <a:buClr>
                <a:srgbClr val="53585F"/>
              </a:buClr>
              <a:buSzPts val="781"/>
              <a:buFont typeface="Arial"/>
              <a:buNone/>
              <a:defRPr sz="1041" b="0" i="0" u="none" strike="noStrike" cap="none">
                <a:solidFill>
                  <a:srgbClr val="53585F"/>
                </a:solidFill>
                <a:latin typeface="Arial"/>
                <a:ea typeface="Arial"/>
                <a:cs typeface="Arial"/>
                <a:sym typeface="Arial"/>
              </a:defRPr>
            </a:lvl3pPr>
            <a:lvl4pPr marL="1828800" marR="0" lvl="3" indent="-228600" algn="l" rtl="0">
              <a:lnSpc>
                <a:spcPct val="150000"/>
              </a:lnSpc>
              <a:spcBef>
                <a:spcPts val="0"/>
              </a:spcBef>
              <a:spcAft>
                <a:spcPts val="0"/>
              </a:spcAft>
              <a:buClr>
                <a:srgbClr val="53585F"/>
              </a:buClr>
              <a:buSzPts val="781"/>
              <a:buFont typeface="Arial"/>
              <a:buNone/>
              <a:defRPr sz="1041" b="0" i="0" u="none" strike="noStrike" cap="none">
                <a:solidFill>
                  <a:srgbClr val="53585F"/>
                </a:solidFill>
                <a:latin typeface="Arial"/>
                <a:ea typeface="Arial"/>
                <a:cs typeface="Arial"/>
                <a:sym typeface="Arial"/>
              </a:defRPr>
            </a:lvl4pPr>
            <a:lvl5pPr marL="2286000" marR="0" lvl="4" indent="-228600" algn="l" rtl="0">
              <a:lnSpc>
                <a:spcPct val="150000"/>
              </a:lnSpc>
              <a:spcBef>
                <a:spcPts val="0"/>
              </a:spcBef>
              <a:spcAft>
                <a:spcPts val="0"/>
              </a:spcAft>
              <a:buClr>
                <a:srgbClr val="53585F"/>
              </a:buClr>
              <a:buSzPts val="781"/>
              <a:buFont typeface="Arial"/>
              <a:buNone/>
              <a:defRPr sz="1041" b="0" i="0" u="none" strike="noStrike" cap="none">
                <a:solidFill>
                  <a:srgbClr val="53585F"/>
                </a:solidFill>
                <a:latin typeface="Arial"/>
                <a:ea typeface="Arial"/>
                <a:cs typeface="Arial"/>
                <a:sym typeface="Arial"/>
              </a:defRPr>
            </a:lvl5pPr>
            <a:lvl6pPr marL="2743200" marR="0" lvl="5" indent="-228600" algn="l" rtl="0">
              <a:lnSpc>
                <a:spcPct val="150000"/>
              </a:lnSpc>
              <a:spcBef>
                <a:spcPts val="0"/>
              </a:spcBef>
              <a:spcAft>
                <a:spcPts val="0"/>
              </a:spcAft>
              <a:buClr>
                <a:srgbClr val="53585F"/>
              </a:buClr>
              <a:buSzPts val="781"/>
              <a:buFont typeface="Helvetica Neue"/>
              <a:buNone/>
              <a:defRPr sz="1041" b="0" i="0" u="none" strike="noStrike" cap="none">
                <a:solidFill>
                  <a:srgbClr val="53585F"/>
                </a:solidFill>
                <a:latin typeface="Helvetica Neue"/>
                <a:ea typeface="Helvetica Neue"/>
                <a:cs typeface="Helvetica Neue"/>
                <a:sym typeface="Helvetica Neue"/>
              </a:defRPr>
            </a:lvl6pPr>
            <a:lvl7pPr marL="3200400" marR="0" lvl="6" indent="-228600" algn="l" rtl="0">
              <a:lnSpc>
                <a:spcPct val="150000"/>
              </a:lnSpc>
              <a:spcBef>
                <a:spcPts val="0"/>
              </a:spcBef>
              <a:spcAft>
                <a:spcPts val="0"/>
              </a:spcAft>
              <a:buClr>
                <a:srgbClr val="53585F"/>
              </a:buClr>
              <a:buSzPts val="781"/>
              <a:buFont typeface="Helvetica Neue"/>
              <a:buNone/>
              <a:defRPr sz="1041" b="0" i="0" u="none" strike="noStrike" cap="none">
                <a:solidFill>
                  <a:srgbClr val="53585F"/>
                </a:solidFill>
                <a:latin typeface="Helvetica Neue"/>
                <a:ea typeface="Helvetica Neue"/>
                <a:cs typeface="Helvetica Neue"/>
                <a:sym typeface="Helvetica Neue"/>
              </a:defRPr>
            </a:lvl7pPr>
            <a:lvl8pPr marL="3657600" marR="0" lvl="7" indent="-228600" algn="l" rtl="0">
              <a:lnSpc>
                <a:spcPct val="150000"/>
              </a:lnSpc>
              <a:spcBef>
                <a:spcPts val="0"/>
              </a:spcBef>
              <a:spcAft>
                <a:spcPts val="0"/>
              </a:spcAft>
              <a:buClr>
                <a:srgbClr val="53585F"/>
              </a:buClr>
              <a:buSzPts val="781"/>
              <a:buFont typeface="Helvetica Neue"/>
              <a:buNone/>
              <a:defRPr sz="1041" b="0" i="0" u="none" strike="noStrike" cap="none">
                <a:solidFill>
                  <a:srgbClr val="53585F"/>
                </a:solidFill>
                <a:latin typeface="Helvetica Neue"/>
                <a:ea typeface="Helvetica Neue"/>
                <a:cs typeface="Helvetica Neue"/>
                <a:sym typeface="Helvetica Neue"/>
              </a:defRPr>
            </a:lvl8pPr>
            <a:lvl9pPr marL="4114800" marR="0" lvl="8" indent="-228600" algn="l" rtl="0">
              <a:lnSpc>
                <a:spcPct val="150000"/>
              </a:lnSpc>
              <a:spcBef>
                <a:spcPts val="0"/>
              </a:spcBef>
              <a:spcAft>
                <a:spcPts val="0"/>
              </a:spcAft>
              <a:buClr>
                <a:srgbClr val="53585F"/>
              </a:buClr>
              <a:buSzPts val="781"/>
              <a:buFont typeface="Helvetica Neue"/>
              <a:buNone/>
              <a:defRPr sz="1041" b="0" i="0" u="none" strike="noStrike" cap="none">
                <a:solidFill>
                  <a:srgbClr val="53585F"/>
                </a:solidFill>
                <a:latin typeface="Helvetica Neue"/>
                <a:ea typeface="Helvetica Neue"/>
                <a:cs typeface="Helvetica Neue"/>
                <a:sym typeface="Helvetica Neue"/>
              </a:defRPr>
            </a:lvl9pPr>
          </a:lstStyle>
          <a:p>
            <a:endParaRPr/>
          </a:p>
        </p:txBody>
      </p:sp>
    </p:spTree>
    <p:extLst>
      <p:ext uri="{BB962C8B-B14F-4D97-AF65-F5344CB8AC3E}">
        <p14:creationId xmlns:p14="http://schemas.microsoft.com/office/powerpoint/2010/main" val="15424938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Slide">
  <p:cSld name="Blank Slide">
    <p:spTree>
      <p:nvGrpSpPr>
        <p:cNvPr id="1" name="Shape 197"/>
        <p:cNvGrpSpPr/>
        <p:nvPr/>
      </p:nvGrpSpPr>
      <p:grpSpPr>
        <a:xfrm>
          <a:off x="0" y="0"/>
          <a:ext cx="0" cy="0"/>
          <a:chOff x="0" y="0"/>
          <a:chExt cx="0" cy="0"/>
        </a:xfrm>
      </p:grpSpPr>
      <p:sp>
        <p:nvSpPr>
          <p:cNvPr id="198" name="Google Shape;198;p70"/>
          <p:cNvSpPr txBox="1"/>
          <p:nvPr/>
        </p:nvSpPr>
        <p:spPr>
          <a:xfrm>
            <a:off x="11504245" y="6408285"/>
            <a:ext cx="431417" cy="208856"/>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700"/>
              <a:buFont typeface="Arial"/>
              <a:buNone/>
            </a:pPr>
            <a:fld id="{00000000-1234-1234-1234-123412341234}" type="slidenum">
              <a:rPr lang="en-GB" sz="933" b="0" i="0" u="none" strike="noStrike" cap="none">
                <a:solidFill>
                  <a:srgbClr val="000000"/>
                </a:solidFill>
                <a:latin typeface="Arial"/>
                <a:ea typeface="Arial"/>
                <a:cs typeface="Arial"/>
                <a:sym typeface="Arial"/>
              </a:rPr>
              <a:t>‹#›</a:t>
            </a:fld>
            <a:endParaRPr sz="933"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909685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B7AC8E-930E-407E-A209-694760BB7CC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56447298-C6FB-4D1F-BE23-A27763F789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BDA8AFAB-7A23-4B43-90D7-66C388E015A6}"/>
              </a:ext>
            </a:extLst>
          </p:cNvPr>
          <p:cNvSpPr>
            <a:spLocks noGrp="1"/>
          </p:cNvSpPr>
          <p:nvPr>
            <p:ph type="dt" sz="half" idx="10"/>
          </p:nvPr>
        </p:nvSpPr>
        <p:spPr/>
        <p:txBody>
          <a:bodyPr/>
          <a:lstStyle/>
          <a:p>
            <a:fld id="{29D5F74A-B56D-4D73-8F4C-793B0DEB68CC}" type="datetimeFigureOut">
              <a:rPr lang="en-GB" smtClean="0"/>
              <a:t>05/04/2021</a:t>
            </a:fld>
            <a:endParaRPr lang="en-GB"/>
          </a:p>
        </p:txBody>
      </p:sp>
      <p:sp>
        <p:nvSpPr>
          <p:cNvPr id="5" name="Footer Placeholder 4">
            <a:extLst>
              <a:ext uri="{FF2B5EF4-FFF2-40B4-BE49-F238E27FC236}">
                <a16:creationId xmlns:a16="http://schemas.microsoft.com/office/drawing/2014/main" xmlns="" id="{51393F20-ACBC-442A-BBF9-F52DF20A93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78ED1A84-8CFA-4CDE-BA5F-78906EC9092E}"/>
              </a:ext>
            </a:extLst>
          </p:cNvPr>
          <p:cNvSpPr>
            <a:spLocks noGrp="1"/>
          </p:cNvSpPr>
          <p:nvPr>
            <p:ph type="sldNum" sz="quarter" idx="12"/>
          </p:nvPr>
        </p:nvSpPr>
        <p:spPr/>
        <p:txBody>
          <a:bodyPr/>
          <a:lstStyle/>
          <a:p>
            <a:fld id="{7289F00D-096E-4F81-B827-E5B71C47045B}" type="slidenum">
              <a:rPr lang="en-GB" smtClean="0"/>
              <a:t>‹#›</a:t>
            </a:fld>
            <a:endParaRPr lang="en-GB"/>
          </a:p>
        </p:txBody>
      </p:sp>
    </p:spTree>
    <p:extLst>
      <p:ext uri="{BB962C8B-B14F-4D97-AF65-F5344CB8AC3E}">
        <p14:creationId xmlns:p14="http://schemas.microsoft.com/office/powerpoint/2010/main" val="2001433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9CD3EC-C2C6-4ACA-A55F-B20E3DC588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009AE00A-4983-4EBC-AFCD-A4F6D4895B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73A7D507-08C4-45B8-AE00-B552AA216EF2}"/>
              </a:ext>
            </a:extLst>
          </p:cNvPr>
          <p:cNvSpPr>
            <a:spLocks noGrp="1"/>
          </p:cNvSpPr>
          <p:nvPr>
            <p:ph type="dt" sz="half" idx="10"/>
          </p:nvPr>
        </p:nvSpPr>
        <p:spPr/>
        <p:txBody>
          <a:bodyPr/>
          <a:lstStyle/>
          <a:p>
            <a:fld id="{29D5F74A-B56D-4D73-8F4C-793B0DEB68CC}" type="datetimeFigureOut">
              <a:rPr lang="en-GB" smtClean="0"/>
              <a:t>05/04/2021</a:t>
            </a:fld>
            <a:endParaRPr lang="en-GB"/>
          </a:p>
        </p:txBody>
      </p:sp>
      <p:sp>
        <p:nvSpPr>
          <p:cNvPr id="5" name="Footer Placeholder 4">
            <a:extLst>
              <a:ext uri="{FF2B5EF4-FFF2-40B4-BE49-F238E27FC236}">
                <a16:creationId xmlns:a16="http://schemas.microsoft.com/office/drawing/2014/main" xmlns="" id="{4B1B7B76-E938-4CAC-BCBD-C0B719764B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B8F74F9B-9E33-43AB-94AB-997321D886FB}"/>
              </a:ext>
            </a:extLst>
          </p:cNvPr>
          <p:cNvSpPr>
            <a:spLocks noGrp="1"/>
          </p:cNvSpPr>
          <p:nvPr>
            <p:ph type="sldNum" sz="quarter" idx="12"/>
          </p:nvPr>
        </p:nvSpPr>
        <p:spPr/>
        <p:txBody>
          <a:bodyPr/>
          <a:lstStyle/>
          <a:p>
            <a:fld id="{7289F00D-096E-4F81-B827-E5B71C47045B}" type="slidenum">
              <a:rPr lang="en-GB" smtClean="0"/>
              <a:t>‹#›</a:t>
            </a:fld>
            <a:endParaRPr lang="en-GB"/>
          </a:p>
        </p:txBody>
      </p:sp>
    </p:spTree>
    <p:extLst>
      <p:ext uri="{BB962C8B-B14F-4D97-AF65-F5344CB8AC3E}">
        <p14:creationId xmlns:p14="http://schemas.microsoft.com/office/powerpoint/2010/main" val="883954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5299C3-4680-4AF9-B089-38A5ED7932F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2422131A-28E9-4B20-AB06-5985A754A30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E9D3F277-3B2D-41A7-8394-7F717868F2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387E2295-FE5B-426E-9B4A-857E6EFE3AAD}"/>
              </a:ext>
            </a:extLst>
          </p:cNvPr>
          <p:cNvSpPr>
            <a:spLocks noGrp="1"/>
          </p:cNvSpPr>
          <p:nvPr>
            <p:ph type="dt" sz="half" idx="10"/>
          </p:nvPr>
        </p:nvSpPr>
        <p:spPr/>
        <p:txBody>
          <a:bodyPr/>
          <a:lstStyle/>
          <a:p>
            <a:fld id="{29D5F74A-B56D-4D73-8F4C-793B0DEB68CC}" type="datetimeFigureOut">
              <a:rPr lang="en-GB" smtClean="0"/>
              <a:t>05/04/2021</a:t>
            </a:fld>
            <a:endParaRPr lang="en-GB"/>
          </a:p>
        </p:txBody>
      </p:sp>
      <p:sp>
        <p:nvSpPr>
          <p:cNvPr id="6" name="Footer Placeholder 5">
            <a:extLst>
              <a:ext uri="{FF2B5EF4-FFF2-40B4-BE49-F238E27FC236}">
                <a16:creationId xmlns:a16="http://schemas.microsoft.com/office/drawing/2014/main" xmlns="" id="{6BF699AF-856E-4F8C-B91A-B6C74DB7E1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81637E65-6BFE-42CD-9AA6-4EAD76D2707A}"/>
              </a:ext>
            </a:extLst>
          </p:cNvPr>
          <p:cNvSpPr>
            <a:spLocks noGrp="1"/>
          </p:cNvSpPr>
          <p:nvPr>
            <p:ph type="sldNum" sz="quarter" idx="12"/>
          </p:nvPr>
        </p:nvSpPr>
        <p:spPr/>
        <p:txBody>
          <a:bodyPr/>
          <a:lstStyle/>
          <a:p>
            <a:fld id="{7289F00D-096E-4F81-B827-E5B71C47045B}" type="slidenum">
              <a:rPr lang="en-GB" smtClean="0"/>
              <a:t>‹#›</a:t>
            </a:fld>
            <a:endParaRPr lang="en-GB"/>
          </a:p>
        </p:txBody>
      </p:sp>
    </p:spTree>
    <p:extLst>
      <p:ext uri="{BB962C8B-B14F-4D97-AF65-F5344CB8AC3E}">
        <p14:creationId xmlns:p14="http://schemas.microsoft.com/office/powerpoint/2010/main" val="3950792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FBE323-695E-456E-AF76-C429F29C44E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31FA2BA6-3868-47DA-94DC-CCD8599374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C616932-EF15-4E67-8220-20D7DE84C3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CA6A7222-42CE-4C4C-B879-77D0E2EA62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D8FE0D66-FD51-4E91-B53D-00D07511CB0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7A0CDA89-CA5E-406A-9588-071FD633ED1C}"/>
              </a:ext>
            </a:extLst>
          </p:cNvPr>
          <p:cNvSpPr>
            <a:spLocks noGrp="1"/>
          </p:cNvSpPr>
          <p:nvPr>
            <p:ph type="dt" sz="half" idx="10"/>
          </p:nvPr>
        </p:nvSpPr>
        <p:spPr/>
        <p:txBody>
          <a:bodyPr/>
          <a:lstStyle/>
          <a:p>
            <a:fld id="{29D5F74A-B56D-4D73-8F4C-793B0DEB68CC}" type="datetimeFigureOut">
              <a:rPr lang="en-GB" smtClean="0"/>
              <a:t>05/04/2021</a:t>
            </a:fld>
            <a:endParaRPr lang="en-GB"/>
          </a:p>
        </p:txBody>
      </p:sp>
      <p:sp>
        <p:nvSpPr>
          <p:cNvPr id="8" name="Footer Placeholder 7">
            <a:extLst>
              <a:ext uri="{FF2B5EF4-FFF2-40B4-BE49-F238E27FC236}">
                <a16:creationId xmlns:a16="http://schemas.microsoft.com/office/drawing/2014/main" xmlns="" id="{9FAA7ECB-9BA7-4CF6-8B34-802FFA527F8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78A7ECEF-11F1-4180-9EF9-748591B15291}"/>
              </a:ext>
            </a:extLst>
          </p:cNvPr>
          <p:cNvSpPr>
            <a:spLocks noGrp="1"/>
          </p:cNvSpPr>
          <p:nvPr>
            <p:ph type="sldNum" sz="quarter" idx="12"/>
          </p:nvPr>
        </p:nvSpPr>
        <p:spPr/>
        <p:txBody>
          <a:bodyPr/>
          <a:lstStyle/>
          <a:p>
            <a:fld id="{7289F00D-096E-4F81-B827-E5B71C47045B}" type="slidenum">
              <a:rPr lang="en-GB" smtClean="0"/>
              <a:t>‹#›</a:t>
            </a:fld>
            <a:endParaRPr lang="en-GB"/>
          </a:p>
        </p:txBody>
      </p:sp>
    </p:spTree>
    <p:extLst>
      <p:ext uri="{BB962C8B-B14F-4D97-AF65-F5344CB8AC3E}">
        <p14:creationId xmlns:p14="http://schemas.microsoft.com/office/powerpoint/2010/main" val="1017077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E89071-A4FE-4371-85DD-880A08EF014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9100AFF5-8E00-4AA5-AF33-DD4A185E8E49}"/>
              </a:ext>
            </a:extLst>
          </p:cNvPr>
          <p:cNvSpPr>
            <a:spLocks noGrp="1"/>
          </p:cNvSpPr>
          <p:nvPr>
            <p:ph type="dt" sz="half" idx="10"/>
          </p:nvPr>
        </p:nvSpPr>
        <p:spPr/>
        <p:txBody>
          <a:bodyPr/>
          <a:lstStyle/>
          <a:p>
            <a:fld id="{29D5F74A-B56D-4D73-8F4C-793B0DEB68CC}" type="datetimeFigureOut">
              <a:rPr lang="en-GB" smtClean="0"/>
              <a:t>05/04/2021</a:t>
            </a:fld>
            <a:endParaRPr lang="en-GB"/>
          </a:p>
        </p:txBody>
      </p:sp>
      <p:sp>
        <p:nvSpPr>
          <p:cNvPr id="4" name="Footer Placeholder 3">
            <a:extLst>
              <a:ext uri="{FF2B5EF4-FFF2-40B4-BE49-F238E27FC236}">
                <a16:creationId xmlns:a16="http://schemas.microsoft.com/office/drawing/2014/main" xmlns="" id="{1D32CC4D-68B6-428B-9150-8C1E2AFA1DE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7447A382-6910-4F0D-BE4A-6CA41437188F}"/>
              </a:ext>
            </a:extLst>
          </p:cNvPr>
          <p:cNvSpPr>
            <a:spLocks noGrp="1"/>
          </p:cNvSpPr>
          <p:nvPr>
            <p:ph type="sldNum" sz="quarter" idx="12"/>
          </p:nvPr>
        </p:nvSpPr>
        <p:spPr/>
        <p:txBody>
          <a:bodyPr/>
          <a:lstStyle/>
          <a:p>
            <a:fld id="{7289F00D-096E-4F81-B827-E5B71C47045B}" type="slidenum">
              <a:rPr lang="en-GB" smtClean="0"/>
              <a:t>‹#›</a:t>
            </a:fld>
            <a:endParaRPr lang="en-GB"/>
          </a:p>
        </p:txBody>
      </p:sp>
    </p:spTree>
    <p:extLst>
      <p:ext uri="{BB962C8B-B14F-4D97-AF65-F5344CB8AC3E}">
        <p14:creationId xmlns:p14="http://schemas.microsoft.com/office/powerpoint/2010/main" val="3255956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FA40B3E-E010-4A7D-94BD-54EAA27E990D}"/>
              </a:ext>
            </a:extLst>
          </p:cNvPr>
          <p:cNvSpPr>
            <a:spLocks noGrp="1"/>
          </p:cNvSpPr>
          <p:nvPr>
            <p:ph type="dt" sz="half" idx="10"/>
          </p:nvPr>
        </p:nvSpPr>
        <p:spPr/>
        <p:txBody>
          <a:bodyPr/>
          <a:lstStyle/>
          <a:p>
            <a:fld id="{29D5F74A-B56D-4D73-8F4C-793B0DEB68CC}" type="datetimeFigureOut">
              <a:rPr lang="en-GB" smtClean="0"/>
              <a:t>05/04/2021</a:t>
            </a:fld>
            <a:endParaRPr lang="en-GB"/>
          </a:p>
        </p:txBody>
      </p:sp>
      <p:sp>
        <p:nvSpPr>
          <p:cNvPr id="3" name="Footer Placeholder 2">
            <a:extLst>
              <a:ext uri="{FF2B5EF4-FFF2-40B4-BE49-F238E27FC236}">
                <a16:creationId xmlns:a16="http://schemas.microsoft.com/office/drawing/2014/main" xmlns="" id="{40D1C05A-6DFB-4E92-ACEE-E4E074D55FE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8D3EED14-EFFE-45AE-9F1B-2CAF60596B4F}"/>
              </a:ext>
            </a:extLst>
          </p:cNvPr>
          <p:cNvSpPr>
            <a:spLocks noGrp="1"/>
          </p:cNvSpPr>
          <p:nvPr>
            <p:ph type="sldNum" sz="quarter" idx="12"/>
          </p:nvPr>
        </p:nvSpPr>
        <p:spPr/>
        <p:txBody>
          <a:bodyPr/>
          <a:lstStyle/>
          <a:p>
            <a:fld id="{7289F00D-096E-4F81-B827-E5B71C47045B}" type="slidenum">
              <a:rPr lang="en-GB" smtClean="0"/>
              <a:t>‹#›</a:t>
            </a:fld>
            <a:endParaRPr lang="en-GB"/>
          </a:p>
        </p:txBody>
      </p:sp>
    </p:spTree>
    <p:extLst>
      <p:ext uri="{BB962C8B-B14F-4D97-AF65-F5344CB8AC3E}">
        <p14:creationId xmlns:p14="http://schemas.microsoft.com/office/powerpoint/2010/main" val="537373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A61683-EC17-4DD4-BADD-C9844C1F8B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8020278B-CA9C-4C17-A69A-C088011D7E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9A456AE0-5A47-49F9-947A-7EFB646429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B98427C-24D8-4486-BD14-7845799BF303}"/>
              </a:ext>
            </a:extLst>
          </p:cNvPr>
          <p:cNvSpPr>
            <a:spLocks noGrp="1"/>
          </p:cNvSpPr>
          <p:nvPr>
            <p:ph type="dt" sz="half" idx="10"/>
          </p:nvPr>
        </p:nvSpPr>
        <p:spPr/>
        <p:txBody>
          <a:bodyPr/>
          <a:lstStyle/>
          <a:p>
            <a:fld id="{29D5F74A-B56D-4D73-8F4C-793B0DEB68CC}" type="datetimeFigureOut">
              <a:rPr lang="en-GB" smtClean="0"/>
              <a:t>05/04/2021</a:t>
            </a:fld>
            <a:endParaRPr lang="en-GB"/>
          </a:p>
        </p:txBody>
      </p:sp>
      <p:sp>
        <p:nvSpPr>
          <p:cNvPr id="6" name="Footer Placeholder 5">
            <a:extLst>
              <a:ext uri="{FF2B5EF4-FFF2-40B4-BE49-F238E27FC236}">
                <a16:creationId xmlns:a16="http://schemas.microsoft.com/office/drawing/2014/main" xmlns="" id="{1074B567-EE90-4917-97E3-34828A1C03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D9F5A729-0C5D-48B8-96E2-5E7CF5227202}"/>
              </a:ext>
            </a:extLst>
          </p:cNvPr>
          <p:cNvSpPr>
            <a:spLocks noGrp="1"/>
          </p:cNvSpPr>
          <p:nvPr>
            <p:ph type="sldNum" sz="quarter" idx="12"/>
          </p:nvPr>
        </p:nvSpPr>
        <p:spPr/>
        <p:txBody>
          <a:bodyPr/>
          <a:lstStyle/>
          <a:p>
            <a:fld id="{7289F00D-096E-4F81-B827-E5B71C47045B}" type="slidenum">
              <a:rPr lang="en-GB" smtClean="0"/>
              <a:t>‹#›</a:t>
            </a:fld>
            <a:endParaRPr lang="en-GB"/>
          </a:p>
        </p:txBody>
      </p:sp>
    </p:spTree>
    <p:extLst>
      <p:ext uri="{BB962C8B-B14F-4D97-AF65-F5344CB8AC3E}">
        <p14:creationId xmlns:p14="http://schemas.microsoft.com/office/powerpoint/2010/main" val="455544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4325D1-58EB-4DCE-AC47-E719E7AF7E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EB8B4B55-0FDB-4923-B753-79094BA8A9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EE11E8F7-B875-42E4-868D-EE2FFBFC14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3B6CCDF-7F57-422D-8210-615A290E4A5D}"/>
              </a:ext>
            </a:extLst>
          </p:cNvPr>
          <p:cNvSpPr>
            <a:spLocks noGrp="1"/>
          </p:cNvSpPr>
          <p:nvPr>
            <p:ph type="dt" sz="half" idx="10"/>
          </p:nvPr>
        </p:nvSpPr>
        <p:spPr/>
        <p:txBody>
          <a:bodyPr/>
          <a:lstStyle/>
          <a:p>
            <a:fld id="{29D5F74A-B56D-4D73-8F4C-793B0DEB68CC}" type="datetimeFigureOut">
              <a:rPr lang="en-GB" smtClean="0"/>
              <a:t>05/04/2021</a:t>
            </a:fld>
            <a:endParaRPr lang="en-GB"/>
          </a:p>
        </p:txBody>
      </p:sp>
      <p:sp>
        <p:nvSpPr>
          <p:cNvPr id="6" name="Footer Placeholder 5">
            <a:extLst>
              <a:ext uri="{FF2B5EF4-FFF2-40B4-BE49-F238E27FC236}">
                <a16:creationId xmlns:a16="http://schemas.microsoft.com/office/drawing/2014/main" xmlns="" id="{105BF194-4F2B-44D8-AF71-BC8D2B68C6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9318143A-75FD-4BDC-B43E-B0C7B6999B57}"/>
              </a:ext>
            </a:extLst>
          </p:cNvPr>
          <p:cNvSpPr>
            <a:spLocks noGrp="1"/>
          </p:cNvSpPr>
          <p:nvPr>
            <p:ph type="sldNum" sz="quarter" idx="12"/>
          </p:nvPr>
        </p:nvSpPr>
        <p:spPr/>
        <p:txBody>
          <a:bodyPr/>
          <a:lstStyle/>
          <a:p>
            <a:fld id="{7289F00D-096E-4F81-B827-E5B71C47045B}" type="slidenum">
              <a:rPr lang="en-GB" smtClean="0"/>
              <a:t>‹#›</a:t>
            </a:fld>
            <a:endParaRPr lang="en-GB"/>
          </a:p>
        </p:txBody>
      </p:sp>
    </p:spTree>
    <p:extLst>
      <p:ext uri="{BB962C8B-B14F-4D97-AF65-F5344CB8AC3E}">
        <p14:creationId xmlns:p14="http://schemas.microsoft.com/office/powerpoint/2010/main" val="189885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B56222D-9750-4C80-89AB-CA8EBF568F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C589D2BD-3C3E-4A76-80A1-DF8E16DEB6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A43DE428-B489-45DB-B0DE-D0FB633B26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D5F74A-B56D-4D73-8F4C-793B0DEB68CC}" type="datetimeFigureOut">
              <a:rPr lang="en-GB" smtClean="0"/>
              <a:t>05/04/2021</a:t>
            </a:fld>
            <a:endParaRPr lang="en-GB"/>
          </a:p>
        </p:txBody>
      </p:sp>
      <p:sp>
        <p:nvSpPr>
          <p:cNvPr id="5" name="Footer Placeholder 4">
            <a:extLst>
              <a:ext uri="{FF2B5EF4-FFF2-40B4-BE49-F238E27FC236}">
                <a16:creationId xmlns:a16="http://schemas.microsoft.com/office/drawing/2014/main" xmlns="" id="{88C0F402-DB95-403A-8FB6-0F79252375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97101BC0-991B-4C9F-AA14-5545D08283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89F00D-096E-4F81-B827-E5B71C47045B}" type="slidenum">
              <a:rPr lang="en-GB" smtClean="0"/>
              <a:t>‹#›</a:t>
            </a:fld>
            <a:endParaRPr lang="en-GB"/>
          </a:p>
        </p:txBody>
      </p:sp>
    </p:spTree>
    <p:extLst>
      <p:ext uri="{BB962C8B-B14F-4D97-AF65-F5344CB8AC3E}">
        <p14:creationId xmlns:p14="http://schemas.microsoft.com/office/powerpoint/2010/main" val="1647690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population.un.org/wpp/Graphs/1_Demographic%20Profiles/Africa.pdf" TargetMode="Externa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
          <p:cNvSpPr/>
          <p:nvPr/>
        </p:nvSpPr>
        <p:spPr>
          <a:xfrm>
            <a:off x="-1" y="5309872"/>
            <a:ext cx="12192000" cy="1595446"/>
          </a:xfrm>
          <a:prstGeom prst="flowChartManualInput">
            <a:avLst/>
          </a:prstGeom>
          <a:solidFill>
            <a:schemeClr val="accent1"/>
          </a:solidFill>
          <a:ln w="15875" cap="flat" cmpd="sng">
            <a:solidFill>
              <a:srgbClr val="A65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339" name="Google Shape;339;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471035" y="6084680"/>
            <a:ext cx="1249929" cy="576940"/>
          </a:xfrm>
          <a:prstGeom prst="rect">
            <a:avLst/>
          </a:prstGeom>
          <a:noFill/>
          <a:ln>
            <a:noFill/>
          </a:ln>
        </p:spPr>
      </p:pic>
      <p:sp>
        <p:nvSpPr>
          <p:cNvPr id="340" name="Google Shape;340;p2"/>
          <p:cNvSpPr txBox="1"/>
          <p:nvPr/>
        </p:nvSpPr>
        <p:spPr>
          <a:xfrm>
            <a:off x="4288665" y="196380"/>
            <a:ext cx="7903334" cy="490745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7941E"/>
              </a:buClr>
              <a:buSzPts val="3200"/>
              <a:buFont typeface="Arial"/>
              <a:buNone/>
            </a:pPr>
            <a:r>
              <a:rPr lang="en-GB" sz="3200" b="1" i="0" u="none" strike="noStrike" cap="none" dirty="0">
                <a:solidFill>
                  <a:srgbClr val="F7941E"/>
                </a:solidFill>
                <a:latin typeface="Calibri"/>
                <a:ea typeface="Calibri"/>
                <a:cs typeface="Calibri"/>
                <a:sym typeface="Calibri"/>
              </a:rPr>
              <a:t>Africa: population growth, education and employment pandemic</a:t>
            </a:r>
            <a:endParaRPr sz="18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endParaRPr sz="4000" b="1" i="0" u="none" strike="noStrike" cap="none" dirty="0">
              <a:solidFill>
                <a:srgbClr val="F7941E"/>
              </a:solidFill>
              <a:latin typeface="Calibri"/>
              <a:ea typeface="Calibri"/>
              <a:cs typeface="Calibri"/>
              <a:sym typeface="Calibri"/>
            </a:endParaRPr>
          </a:p>
          <a:p>
            <a:pPr marL="0" marR="0" lvl="0" indent="0" algn="ctr" rtl="0">
              <a:lnSpc>
                <a:spcPct val="100000"/>
              </a:lnSpc>
              <a:spcBef>
                <a:spcPts val="0"/>
              </a:spcBef>
              <a:spcAft>
                <a:spcPts val="0"/>
              </a:spcAft>
              <a:buClr>
                <a:srgbClr val="F7941E"/>
              </a:buClr>
              <a:buSzPts val="3200"/>
              <a:buFont typeface="Arial"/>
              <a:buNone/>
            </a:pPr>
            <a:r>
              <a:rPr lang="en-GB" sz="3200" b="1" i="0" u="none" strike="noStrike" cap="none" dirty="0">
                <a:solidFill>
                  <a:srgbClr val="F7941E"/>
                </a:solidFill>
                <a:latin typeface="Calibri"/>
                <a:ea typeface="Calibri"/>
                <a:cs typeface="Calibri"/>
                <a:sym typeface="Calibri"/>
              </a:rPr>
              <a:t>COVID-19 and </a:t>
            </a:r>
            <a:endParaRPr sz="3200" b="0" i="0" u="none" strike="noStrike" cap="none" dirty="0">
              <a:solidFill>
                <a:srgbClr val="F7941E"/>
              </a:solidFill>
              <a:latin typeface="Calibri"/>
              <a:ea typeface="Calibri"/>
              <a:cs typeface="Calibri"/>
              <a:sym typeface="Calibri"/>
            </a:endParaRPr>
          </a:p>
          <a:p>
            <a:pPr marL="0" marR="0" lvl="0" indent="0" algn="ctr" rtl="0">
              <a:lnSpc>
                <a:spcPct val="100000"/>
              </a:lnSpc>
              <a:spcBef>
                <a:spcPts val="0"/>
              </a:spcBef>
              <a:spcAft>
                <a:spcPts val="0"/>
              </a:spcAft>
              <a:buClr>
                <a:srgbClr val="F7941E"/>
              </a:buClr>
              <a:buSzPts val="3200"/>
              <a:buFont typeface="Arial"/>
              <a:buNone/>
            </a:pPr>
            <a:r>
              <a:rPr lang="en-GB" sz="3200" b="1" i="0" u="none" strike="noStrike" cap="none" dirty="0">
                <a:solidFill>
                  <a:srgbClr val="F7941E"/>
                </a:solidFill>
                <a:latin typeface="Calibri"/>
                <a:ea typeface="Calibri"/>
                <a:cs typeface="Calibri"/>
                <a:sym typeface="Calibri"/>
              </a:rPr>
              <a:t>the demographic dividend </a:t>
            </a:r>
            <a:endParaRPr sz="18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300"/>
              <a:buFont typeface="Arial"/>
              <a:buNone/>
            </a:pPr>
            <a:endParaRPr lang="en-US" sz="3300" b="1"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300"/>
              <a:buFont typeface="Arial"/>
              <a:buNone/>
            </a:pPr>
            <a:endParaRPr lang="en-US" sz="3300" b="1" dirty="0">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300"/>
              <a:buFont typeface="Arial"/>
              <a:buNone/>
            </a:pPr>
            <a:endParaRPr sz="3300" b="1" i="0" u="none" strike="noStrike" cap="none" dirty="0">
              <a:solidFill>
                <a:srgbClr val="000000"/>
              </a:solidFill>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1700"/>
              <a:buFont typeface="Arial"/>
              <a:buNone/>
            </a:pPr>
            <a:r>
              <a:rPr lang="en-GB" sz="1700" b="1" i="0" u="none" strike="noStrike" cap="none" dirty="0">
                <a:solidFill>
                  <a:srgbClr val="000000"/>
                </a:solidFill>
                <a:latin typeface="Calibri"/>
                <a:ea typeface="Calibri"/>
                <a:cs typeface="Calibri"/>
                <a:sym typeface="Calibri"/>
              </a:rPr>
              <a:t>DR. LUAY SHABANEH</a:t>
            </a:r>
            <a:endParaRPr sz="1700" b="1" i="0" u="none" strike="noStrike" cap="none" dirty="0">
              <a:solidFill>
                <a:srgbClr val="000000"/>
              </a:solidFill>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1700"/>
              <a:buFont typeface="Arial"/>
              <a:buNone/>
            </a:pPr>
            <a:r>
              <a:rPr lang="en-GB" sz="1700" b="1" i="0" u="none" strike="noStrike" cap="none" dirty="0">
                <a:solidFill>
                  <a:srgbClr val="000000"/>
                </a:solidFill>
                <a:latin typeface="Calibri"/>
                <a:ea typeface="Calibri"/>
                <a:cs typeface="Calibri"/>
                <a:sym typeface="Calibri"/>
              </a:rPr>
              <a:t> REGIONAL DIRECTOR</a:t>
            </a:r>
            <a:endParaRPr sz="1700" b="1" i="0" u="none" strike="noStrike" cap="none" dirty="0">
              <a:solidFill>
                <a:srgbClr val="000000"/>
              </a:solidFill>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1700"/>
              <a:buFont typeface="Arial"/>
              <a:buNone/>
            </a:pPr>
            <a:r>
              <a:rPr lang="en-GB" sz="1700" b="1" i="0" u="none" strike="noStrike" cap="none" dirty="0">
                <a:solidFill>
                  <a:srgbClr val="000000"/>
                </a:solidFill>
                <a:latin typeface="Calibri"/>
                <a:ea typeface="Calibri"/>
                <a:cs typeface="Calibri"/>
                <a:sym typeface="Calibri"/>
              </a:rPr>
              <a:t> UNFPA ARAB STATES REGIONAL OFFICE</a:t>
            </a:r>
            <a:endParaRPr sz="3700" b="1" i="0" u="none" strike="noStrike" cap="none" dirty="0">
              <a:solidFill>
                <a:srgbClr val="000000"/>
              </a:solidFill>
              <a:latin typeface="Calibri"/>
              <a:ea typeface="Calibri"/>
              <a:cs typeface="Calibri"/>
              <a:sym typeface="Calibri"/>
            </a:endParaRPr>
          </a:p>
        </p:txBody>
      </p:sp>
      <p:pic>
        <p:nvPicPr>
          <p:cNvPr id="341" name="Google Shape;341;p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0"/>
            <a:ext cx="4288665" cy="547996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45"/>
          <p:cNvSpPr txBox="1">
            <a:spLocks noGrp="1"/>
          </p:cNvSpPr>
          <p:nvPr>
            <p:ph type="sldNum" idx="12"/>
          </p:nvPr>
        </p:nvSpPr>
        <p:spPr>
          <a:xfrm>
            <a:off x="11504245" y="6408285"/>
            <a:ext cx="431417" cy="208856"/>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700"/>
              <a:buFont typeface="Arial"/>
              <a:buNone/>
            </a:pPr>
            <a:fld id="{00000000-1234-1234-1234-123412341234}" type="slidenum">
              <a:rPr lang="en-GB"/>
              <a:t>10</a:t>
            </a:fld>
            <a:endParaRPr/>
          </a:p>
        </p:txBody>
      </p:sp>
      <p:sp>
        <p:nvSpPr>
          <p:cNvPr id="432" name="Google Shape;432;p45"/>
          <p:cNvSpPr txBox="1">
            <a:spLocks noGrp="1"/>
          </p:cNvSpPr>
          <p:nvPr>
            <p:ph type="title"/>
          </p:nvPr>
        </p:nvSpPr>
        <p:spPr>
          <a:xfrm>
            <a:off x="789559" y="829457"/>
            <a:ext cx="9433733" cy="50966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262626"/>
              </a:buClr>
              <a:buSzPts val="4000"/>
              <a:buFont typeface="Arial"/>
              <a:buNone/>
            </a:pPr>
            <a:r>
              <a:rPr lang="en-GB" sz="4000">
                <a:solidFill>
                  <a:srgbClr val="C55A11"/>
                </a:solidFill>
              </a:rPr>
              <a:t>Africa: Representing Differentiated DD Attainment </a:t>
            </a:r>
            <a:endParaRPr sz="4000">
              <a:solidFill>
                <a:srgbClr val="C55A11"/>
              </a:solidFill>
            </a:endParaRPr>
          </a:p>
        </p:txBody>
      </p:sp>
      <p:sp>
        <p:nvSpPr>
          <p:cNvPr id="433" name="Google Shape;433;p45"/>
          <p:cNvSpPr txBox="1">
            <a:spLocks noGrp="1"/>
          </p:cNvSpPr>
          <p:nvPr>
            <p:ph type="body" idx="1"/>
          </p:nvPr>
        </p:nvSpPr>
        <p:spPr>
          <a:xfrm>
            <a:off x="45077" y="1268288"/>
            <a:ext cx="6246254" cy="5589711"/>
          </a:xfrm>
          <a:prstGeom prst="rect">
            <a:avLst/>
          </a:prstGeom>
          <a:noFill/>
          <a:ln>
            <a:noFill/>
          </a:ln>
        </p:spPr>
        <p:txBody>
          <a:bodyPr spcFirstLastPara="1" wrap="square" lIns="91425" tIns="45700" rIns="91425" bIns="45700" anchor="t" anchorCtr="0">
            <a:noAutofit/>
          </a:bodyPr>
          <a:lstStyle/>
          <a:p>
            <a:pPr marL="152396" lvl="0" indent="0" algn="l" rtl="0">
              <a:lnSpc>
                <a:spcPct val="150000"/>
              </a:lnSpc>
              <a:spcBef>
                <a:spcPts val="0"/>
              </a:spcBef>
              <a:spcAft>
                <a:spcPts val="0"/>
              </a:spcAft>
              <a:buSzPts val="1800"/>
              <a:buNone/>
            </a:pPr>
            <a:r>
              <a:rPr lang="en-GB" sz="1700" b="1">
                <a:solidFill>
                  <a:srgbClr val="C55A11"/>
                </a:solidFill>
                <a:latin typeface="Calibri"/>
                <a:ea typeface="Calibri"/>
                <a:cs typeface="Calibri"/>
                <a:sym typeface="Calibri"/>
              </a:rPr>
              <a:t>The Timing and Intensity of the DDs in African Sub-Regions Vary Considerably:</a:t>
            </a:r>
            <a:endParaRPr/>
          </a:p>
          <a:p>
            <a:pPr marL="609585" lvl="0" indent="-457188" algn="just" rtl="0">
              <a:lnSpc>
                <a:spcPct val="150000"/>
              </a:lnSpc>
              <a:spcBef>
                <a:spcPts val="0"/>
              </a:spcBef>
              <a:spcAft>
                <a:spcPts val="0"/>
              </a:spcAft>
              <a:buSzPts val="1800"/>
              <a:buFont typeface="Noto Sans Symbols"/>
              <a:buChar char="⮚"/>
            </a:pPr>
            <a:r>
              <a:rPr lang="en-GB" sz="1700">
                <a:solidFill>
                  <a:schemeClr val="dk1"/>
                </a:solidFill>
                <a:latin typeface="Calibri"/>
                <a:ea typeface="Calibri"/>
                <a:cs typeface="Calibri"/>
                <a:sym typeface="Calibri"/>
              </a:rPr>
              <a:t>In 1975, Northern Africa was the first sub-region to enter the DD phase; its window of opportunity is projected to close by 2028. </a:t>
            </a:r>
            <a:endParaRPr sz="1700">
              <a:solidFill>
                <a:schemeClr val="dk1"/>
              </a:solidFill>
              <a:latin typeface="Calibri"/>
              <a:ea typeface="Calibri"/>
              <a:cs typeface="Calibri"/>
              <a:sym typeface="Calibri"/>
            </a:endParaRPr>
          </a:p>
          <a:p>
            <a:pPr marL="609585" lvl="0" indent="-457188" algn="just" rtl="0">
              <a:lnSpc>
                <a:spcPct val="150000"/>
              </a:lnSpc>
              <a:spcBef>
                <a:spcPts val="0"/>
              </a:spcBef>
              <a:spcAft>
                <a:spcPts val="0"/>
              </a:spcAft>
              <a:buSzPts val="1800"/>
              <a:buFont typeface="Noto Sans Symbols"/>
              <a:buChar char="⮚"/>
            </a:pPr>
            <a:r>
              <a:rPr lang="en-GB" sz="1700">
                <a:solidFill>
                  <a:schemeClr val="dk1"/>
                </a:solidFill>
                <a:latin typeface="Calibri"/>
                <a:ea typeface="Calibri"/>
                <a:cs typeface="Calibri"/>
                <a:sym typeface="Calibri"/>
              </a:rPr>
              <a:t>The next subregion to enter the DD phase was Southern Africa, in 1979; this situation is projected to continue until 2058. </a:t>
            </a:r>
            <a:endParaRPr sz="1700">
              <a:solidFill>
                <a:schemeClr val="dk1"/>
              </a:solidFill>
              <a:latin typeface="Calibri"/>
              <a:ea typeface="Calibri"/>
              <a:cs typeface="Calibri"/>
              <a:sym typeface="Calibri"/>
            </a:endParaRPr>
          </a:p>
          <a:p>
            <a:pPr marL="609585" lvl="0" indent="-457188" algn="just" rtl="0">
              <a:lnSpc>
                <a:spcPct val="150000"/>
              </a:lnSpc>
              <a:spcBef>
                <a:spcPts val="0"/>
              </a:spcBef>
              <a:spcAft>
                <a:spcPts val="0"/>
              </a:spcAft>
              <a:buSzPts val="1800"/>
              <a:buFont typeface="Noto Sans Symbols"/>
              <a:buChar char="⮚"/>
            </a:pPr>
            <a:r>
              <a:rPr lang="en-GB" sz="1700">
                <a:solidFill>
                  <a:schemeClr val="dk1"/>
                </a:solidFill>
                <a:latin typeface="Calibri"/>
                <a:ea typeface="Calibri"/>
                <a:cs typeface="Calibri"/>
                <a:sym typeface="Calibri"/>
              </a:rPr>
              <a:t>East Africa is close to the regional average, with a DD that started in 1988 and likely to end by 2078. </a:t>
            </a:r>
            <a:endParaRPr sz="1700">
              <a:solidFill>
                <a:schemeClr val="dk1"/>
              </a:solidFill>
              <a:latin typeface="Calibri"/>
              <a:ea typeface="Calibri"/>
              <a:cs typeface="Calibri"/>
              <a:sym typeface="Calibri"/>
            </a:endParaRPr>
          </a:p>
          <a:p>
            <a:pPr marL="609585" lvl="0" indent="-457188" algn="just" rtl="0">
              <a:lnSpc>
                <a:spcPct val="150000"/>
              </a:lnSpc>
              <a:spcBef>
                <a:spcPts val="0"/>
              </a:spcBef>
              <a:spcAft>
                <a:spcPts val="0"/>
              </a:spcAft>
              <a:buSzPts val="1800"/>
              <a:buFont typeface="Noto Sans Symbols"/>
              <a:buChar char="⮚"/>
            </a:pPr>
            <a:r>
              <a:rPr lang="en-GB" sz="1700">
                <a:solidFill>
                  <a:schemeClr val="dk1"/>
                </a:solidFill>
                <a:latin typeface="Calibri"/>
                <a:ea typeface="Calibri"/>
                <a:cs typeface="Calibri"/>
                <a:sym typeface="Calibri"/>
              </a:rPr>
              <a:t>West and Central Africa were the last sub-regions to enter the DD phase, in 1997 and 1998, respectively. According to current population projections, the DD will last the longest, until 2103 in West Africa and 2099 in Central Africa. </a:t>
            </a:r>
            <a:endParaRPr/>
          </a:p>
        </p:txBody>
      </p:sp>
      <p:pic>
        <p:nvPicPr>
          <p:cNvPr id="434" name="Google Shape;434;p4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472671" y="1970468"/>
            <a:ext cx="5584910" cy="474586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31"/>
          <p:cNvSpPr txBox="1">
            <a:spLocks noGrp="1"/>
          </p:cNvSpPr>
          <p:nvPr>
            <p:ph type="title"/>
          </p:nvPr>
        </p:nvSpPr>
        <p:spPr>
          <a:xfrm>
            <a:off x="0" y="160274"/>
            <a:ext cx="12082530" cy="878186"/>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2420"/>
              <a:buNone/>
            </a:pPr>
            <a:r>
              <a:rPr lang="en-GB" sz="2800" b="1" dirty="0">
                <a:solidFill>
                  <a:srgbClr val="C55A11"/>
                </a:solidFill>
              </a:rPr>
              <a:t>UNFPA’s Approach to Harnessing the Demographic Dividend- </a:t>
            </a:r>
            <a:r>
              <a:rPr lang="en-GB" sz="2800" b="1" dirty="0">
                <a:solidFill>
                  <a:schemeClr val="accent1"/>
                </a:solidFill>
              </a:rPr>
              <a:t>Zooming on Girls</a:t>
            </a:r>
            <a:endParaRPr sz="2800" b="1" dirty="0">
              <a:solidFill>
                <a:schemeClr val="accent1"/>
              </a:solidFill>
            </a:endParaRPr>
          </a:p>
        </p:txBody>
      </p:sp>
      <p:sp>
        <p:nvSpPr>
          <p:cNvPr id="446" name="Google Shape;446;p31"/>
          <p:cNvSpPr txBox="1">
            <a:spLocks noGrp="1"/>
          </p:cNvSpPr>
          <p:nvPr>
            <p:ph type="body" idx="1"/>
          </p:nvPr>
        </p:nvSpPr>
        <p:spPr>
          <a:xfrm>
            <a:off x="109470" y="1038460"/>
            <a:ext cx="6511724" cy="4757429"/>
          </a:xfrm>
          <a:prstGeom prst="rect">
            <a:avLst/>
          </a:prstGeom>
          <a:noFill/>
          <a:ln>
            <a:noFill/>
          </a:ln>
        </p:spPr>
        <p:txBody>
          <a:bodyPr spcFirstLastPara="1" wrap="square" lIns="91425" tIns="45700" rIns="91425" bIns="45700" anchor="t" anchorCtr="0">
            <a:normAutofit fontScale="92500" lnSpcReduction="20000"/>
          </a:bodyPr>
          <a:lstStyle/>
          <a:p>
            <a:pPr marL="914401" lvl="1" indent="-263751" algn="l" rtl="0">
              <a:lnSpc>
                <a:spcPct val="90000"/>
              </a:lnSpc>
              <a:spcBef>
                <a:spcPts val="0"/>
              </a:spcBef>
              <a:spcAft>
                <a:spcPts val="0"/>
              </a:spcAft>
              <a:buSzPct val="122004"/>
              <a:buNone/>
            </a:pPr>
            <a:endParaRPr sz="2700"/>
          </a:p>
          <a:p>
            <a:pPr marL="914401" lvl="1" indent="-457238" algn="l" rtl="0">
              <a:lnSpc>
                <a:spcPct val="90000"/>
              </a:lnSpc>
              <a:spcBef>
                <a:spcPts val="0"/>
              </a:spcBef>
              <a:spcAft>
                <a:spcPts val="0"/>
              </a:spcAft>
              <a:buSzPct val="122004"/>
              <a:buChar char="•"/>
            </a:pPr>
            <a:r>
              <a:rPr lang="en-GB" sz="2700"/>
              <a:t>Young people need to reach their potential through working opportunities </a:t>
            </a:r>
            <a:endParaRPr/>
          </a:p>
          <a:p>
            <a:pPr marL="914401" lvl="1" indent="-263751" algn="l" rtl="0">
              <a:lnSpc>
                <a:spcPct val="90000"/>
              </a:lnSpc>
              <a:spcBef>
                <a:spcPts val="0"/>
              </a:spcBef>
              <a:spcAft>
                <a:spcPts val="0"/>
              </a:spcAft>
              <a:buSzPct val="122004"/>
              <a:buNone/>
            </a:pPr>
            <a:endParaRPr sz="2700"/>
          </a:p>
          <a:p>
            <a:pPr marL="914401" lvl="1" indent="-457238" algn="l" rtl="0">
              <a:lnSpc>
                <a:spcPct val="90000"/>
              </a:lnSpc>
              <a:spcBef>
                <a:spcPts val="0"/>
              </a:spcBef>
              <a:spcAft>
                <a:spcPts val="0"/>
              </a:spcAft>
              <a:buSzPct val="122004"/>
              <a:buChar char="•"/>
            </a:pPr>
            <a:r>
              <a:rPr lang="en-GB" sz="2700"/>
              <a:t>Workers have fewer dependents (as a result of voluntary family planning and SRH services)</a:t>
            </a:r>
            <a:endParaRPr sz="2700"/>
          </a:p>
          <a:p>
            <a:pPr marL="914401" lvl="1" indent="-263751" algn="l" rtl="0">
              <a:lnSpc>
                <a:spcPct val="90000"/>
              </a:lnSpc>
              <a:spcBef>
                <a:spcPts val="0"/>
              </a:spcBef>
              <a:spcAft>
                <a:spcPts val="0"/>
              </a:spcAft>
              <a:buSzPct val="122004"/>
              <a:buNone/>
            </a:pPr>
            <a:endParaRPr sz="2700"/>
          </a:p>
          <a:p>
            <a:pPr marL="914401" lvl="1" indent="-457238" algn="l" rtl="0">
              <a:lnSpc>
                <a:spcPct val="90000"/>
              </a:lnSpc>
              <a:spcBef>
                <a:spcPts val="0"/>
              </a:spcBef>
              <a:spcAft>
                <a:spcPts val="0"/>
              </a:spcAft>
              <a:buSzPct val="122004"/>
              <a:buChar char="•"/>
            </a:pPr>
            <a:r>
              <a:rPr lang="en-GB" sz="2700"/>
              <a:t>Girls in particular could be a missed        opportunity in the African communities </a:t>
            </a:r>
            <a:endParaRPr/>
          </a:p>
          <a:p>
            <a:pPr marL="457201" lvl="1" indent="0" algn="l" rtl="0">
              <a:lnSpc>
                <a:spcPct val="90000"/>
              </a:lnSpc>
              <a:spcBef>
                <a:spcPts val="0"/>
              </a:spcBef>
              <a:spcAft>
                <a:spcPts val="0"/>
              </a:spcAft>
              <a:buSzPct val="122004"/>
              <a:buNone/>
            </a:pPr>
            <a:endParaRPr sz="2700" b="1">
              <a:solidFill>
                <a:srgbClr val="C55A11"/>
              </a:solidFill>
            </a:endParaRPr>
          </a:p>
          <a:p>
            <a:pPr marL="457201" lvl="1" indent="0" algn="l" rtl="0">
              <a:lnSpc>
                <a:spcPct val="90000"/>
              </a:lnSpc>
              <a:spcBef>
                <a:spcPts val="0"/>
              </a:spcBef>
              <a:spcAft>
                <a:spcPts val="0"/>
              </a:spcAft>
              <a:buSzPct val="122004"/>
              <a:buNone/>
            </a:pPr>
            <a:r>
              <a:rPr lang="en-GB" b="1">
                <a:solidFill>
                  <a:srgbClr val="C55A11"/>
                </a:solidFill>
              </a:rPr>
              <a:t>UNFPA model suggests trajectories with three      accelerators:</a:t>
            </a:r>
            <a:endParaRPr sz="2400">
              <a:solidFill>
                <a:srgbClr val="C55A11"/>
              </a:solidFill>
            </a:endParaRPr>
          </a:p>
          <a:p>
            <a:pPr marL="457200" lvl="1" indent="0" algn="l" rtl="0">
              <a:lnSpc>
                <a:spcPct val="90000"/>
              </a:lnSpc>
              <a:spcBef>
                <a:spcPts val="1400"/>
              </a:spcBef>
              <a:spcAft>
                <a:spcPts val="0"/>
              </a:spcAft>
              <a:buSzPct val="143222"/>
              <a:buNone/>
            </a:pPr>
            <a:r>
              <a:rPr lang="en-GB" sz="2300" b="1">
                <a:solidFill>
                  <a:srgbClr val="C55A11"/>
                </a:solidFill>
              </a:rPr>
              <a:t>Education </a:t>
            </a:r>
            <a:endParaRPr>
              <a:solidFill>
                <a:srgbClr val="C55A11"/>
              </a:solidFill>
            </a:endParaRPr>
          </a:p>
          <a:p>
            <a:pPr marL="457200" lvl="1" indent="0" algn="l" rtl="0">
              <a:lnSpc>
                <a:spcPct val="90000"/>
              </a:lnSpc>
              <a:spcBef>
                <a:spcPts val="1400"/>
              </a:spcBef>
              <a:spcAft>
                <a:spcPts val="0"/>
              </a:spcAft>
              <a:buSzPct val="143222"/>
              <a:buNone/>
            </a:pPr>
            <a:r>
              <a:rPr lang="en-GB" sz="2300" b="1">
                <a:solidFill>
                  <a:srgbClr val="C55A11"/>
                </a:solidFill>
              </a:rPr>
              <a:t>Empowerment </a:t>
            </a:r>
            <a:endParaRPr>
              <a:solidFill>
                <a:srgbClr val="C55A11"/>
              </a:solidFill>
            </a:endParaRPr>
          </a:p>
          <a:p>
            <a:pPr marL="457200" lvl="1" indent="0" algn="l" rtl="0">
              <a:lnSpc>
                <a:spcPct val="90000"/>
              </a:lnSpc>
              <a:spcBef>
                <a:spcPts val="1400"/>
              </a:spcBef>
              <a:spcAft>
                <a:spcPts val="0"/>
              </a:spcAft>
              <a:buSzPct val="143222"/>
              <a:buNone/>
            </a:pPr>
            <a:r>
              <a:rPr lang="en-GB" sz="2300" b="1">
                <a:solidFill>
                  <a:srgbClr val="C55A11"/>
                </a:solidFill>
              </a:rPr>
              <a:t>Employment </a:t>
            </a:r>
            <a:endParaRPr sz="2300" b="1">
              <a:solidFill>
                <a:srgbClr val="C55A11"/>
              </a:solidFill>
            </a:endParaRPr>
          </a:p>
          <a:p>
            <a:pPr marL="199390" lvl="0" indent="-21588" algn="l" rtl="0">
              <a:lnSpc>
                <a:spcPct val="90000"/>
              </a:lnSpc>
              <a:spcBef>
                <a:spcPts val="1400"/>
              </a:spcBef>
              <a:spcAft>
                <a:spcPts val="0"/>
              </a:spcAft>
              <a:buSzPct val="164705"/>
              <a:buFont typeface="Noto Sans Symbols"/>
              <a:buNone/>
            </a:pPr>
            <a:endParaRPr sz="2000">
              <a:solidFill>
                <a:srgbClr val="000000"/>
              </a:solidFill>
              <a:latin typeface="Arial"/>
              <a:ea typeface="Arial"/>
              <a:cs typeface="Arial"/>
              <a:sym typeface="Arial"/>
            </a:endParaRPr>
          </a:p>
        </p:txBody>
      </p:sp>
      <p:pic>
        <p:nvPicPr>
          <p:cNvPr id="447" name="Google Shape;447;p31"/>
          <p:cNvPicPr preferRelativeResize="0"/>
          <p:nvPr/>
        </p:nvPicPr>
        <p:blipFill rotWithShape="1">
          <a:blip r:embed="rId3" cstate="email">
            <a:alphaModFix/>
            <a:extLst>
              <a:ext uri="{28A0092B-C50C-407E-A947-70E740481C1C}">
                <a14:useLocalDpi xmlns:a14="http://schemas.microsoft.com/office/drawing/2010/main"/>
              </a:ext>
            </a:extLst>
          </a:blip>
          <a:srcRect l="8990" t="15737" r="10586" b="4167"/>
          <a:stretch/>
        </p:blipFill>
        <p:spPr>
          <a:xfrm>
            <a:off x="6505283" y="1038460"/>
            <a:ext cx="5626615" cy="4460819"/>
          </a:xfrm>
          <a:prstGeom prst="rect">
            <a:avLst/>
          </a:prstGeom>
          <a:noFill/>
          <a:ln>
            <a:noFill/>
          </a:ln>
        </p:spPr>
      </p:pic>
      <p:sp>
        <p:nvSpPr>
          <p:cNvPr id="448" name="Google Shape;448;p31"/>
          <p:cNvSpPr txBox="1"/>
          <p:nvPr/>
        </p:nvSpPr>
        <p:spPr>
          <a:xfrm>
            <a:off x="368489" y="5795888"/>
            <a:ext cx="11460755" cy="1018862"/>
          </a:xfrm>
          <a:prstGeom prst="rect">
            <a:avLst/>
          </a:prstGeom>
          <a:noFill/>
          <a:ln>
            <a:noFill/>
          </a:ln>
        </p:spPr>
        <p:txBody>
          <a:bodyPr spcFirstLastPara="1" wrap="square" lIns="91425" tIns="45700" rIns="91425" bIns="45700" anchor="t" anchorCtr="0">
            <a:normAutofit/>
          </a:bodyPr>
          <a:lstStyle/>
          <a:p>
            <a:pPr marL="0" marR="0" lvl="0" indent="0" algn="l" rtl="0">
              <a:lnSpc>
                <a:spcPct val="70000"/>
              </a:lnSpc>
              <a:spcBef>
                <a:spcPts val="1400"/>
              </a:spcBef>
              <a:spcAft>
                <a:spcPts val="0"/>
              </a:spcAft>
              <a:buNone/>
            </a:pPr>
            <a:r>
              <a:rPr lang="en-GB" sz="2200" b="1" i="0" u="none" strike="noStrike" cap="none">
                <a:solidFill>
                  <a:srgbClr val="C55A11"/>
                </a:solidFill>
                <a:latin typeface="Calibri"/>
                <a:ea typeface="Calibri"/>
                <a:cs typeface="Calibri"/>
                <a:sym typeface="Calibri"/>
              </a:rPr>
              <a:t>The demographic dividend can speed up the attainment of  the Sustainable Development Goals</a:t>
            </a:r>
            <a:endParaRPr sz="2200" b="1" i="0" u="none" strike="noStrike" cap="none">
              <a:solidFill>
                <a:srgbClr val="C55A1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06D8ED3B-BA60-4285-9B69-0BF9D4C3DD63}"/>
              </a:ext>
            </a:extLst>
          </p:cNvPr>
          <p:cNvSpPr>
            <a:spLocks noGrp="1"/>
          </p:cNvSpPr>
          <p:nvPr>
            <p:ph type="subTitle" idx="1"/>
          </p:nvPr>
        </p:nvSpPr>
        <p:spPr>
          <a:xfrm>
            <a:off x="4921354" y="-1"/>
            <a:ext cx="7270645" cy="6857999"/>
          </a:xfrm>
        </p:spPr>
        <p:txBody>
          <a:bodyPr/>
          <a:lstStyle/>
          <a:p>
            <a:pPr algn="l"/>
            <a:r>
              <a:rPr lang="en-US" sz="2800" dirty="0">
                <a:solidFill>
                  <a:srgbClr val="333333"/>
                </a:solidFill>
                <a:effectLst/>
                <a:latin typeface="Open Sans"/>
                <a:ea typeface="Calibri" panose="020F0502020204030204" pitchFamily="34" charset="0"/>
                <a:cs typeface="Arial" panose="020B0604020202020204" pitchFamily="34" charset="0"/>
              </a:rPr>
              <a:t>Harnessing the demographic dividend means empowering women and girls </a:t>
            </a:r>
            <a:r>
              <a:rPr lang="en-US" sz="2800">
                <a:solidFill>
                  <a:srgbClr val="333333"/>
                </a:solidFill>
                <a:effectLst/>
                <a:latin typeface="Open Sans"/>
                <a:ea typeface="Calibri" panose="020F0502020204030204" pitchFamily="34" charset="0"/>
                <a:cs typeface="Arial" panose="020B0604020202020204" pitchFamily="34" charset="0"/>
              </a:rPr>
              <a:t>by:</a:t>
            </a:r>
          </a:p>
          <a:p>
            <a:pPr algn="l"/>
            <a:endParaRPr lang="en-US" sz="2800" dirty="0">
              <a:solidFill>
                <a:srgbClr val="333333"/>
              </a:solidFill>
              <a:effectLst/>
              <a:latin typeface="Open Sans"/>
              <a:ea typeface="Calibri" panose="020F0502020204030204" pitchFamily="34" charset="0"/>
              <a:cs typeface="Arial" panose="020B0604020202020204" pitchFamily="34" charset="0"/>
            </a:endParaRPr>
          </a:p>
          <a:p>
            <a:pPr marL="514350" indent="-514350" algn="l">
              <a:buAutoNum type="arabicPeriod"/>
            </a:pPr>
            <a:r>
              <a:rPr lang="en-US" sz="2800" dirty="0">
                <a:solidFill>
                  <a:srgbClr val="333333"/>
                </a:solidFill>
                <a:effectLst/>
                <a:latin typeface="Open Sans"/>
                <a:ea typeface="Calibri" panose="020F0502020204030204" pitchFamily="34" charset="0"/>
                <a:cs typeface="Arial" panose="020B0604020202020204" pitchFamily="34" charset="0"/>
              </a:rPr>
              <a:t>Improvin</a:t>
            </a:r>
            <a:r>
              <a:rPr lang="en-US" sz="2800" dirty="0">
                <a:solidFill>
                  <a:srgbClr val="333333"/>
                </a:solidFill>
                <a:latin typeface="Open Sans"/>
                <a:ea typeface="Calibri" panose="020F0502020204030204" pitchFamily="34" charset="0"/>
                <a:cs typeface="Arial" panose="020B0604020202020204" pitchFamily="34" charset="0"/>
              </a:rPr>
              <a:t>g their </a:t>
            </a:r>
            <a:r>
              <a:rPr lang="en-US" sz="2800" dirty="0">
                <a:solidFill>
                  <a:srgbClr val="333333"/>
                </a:solidFill>
                <a:effectLst/>
                <a:latin typeface="Open Sans"/>
                <a:ea typeface="Calibri" panose="020F0502020204030204" pitchFamily="34" charset="0"/>
                <a:cs typeface="Arial" panose="020B0604020202020204" pitchFamily="34" charset="0"/>
              </a:rPr>
              <a:t>health</a:t>
            </a:r>
          </a:p>
          <a:p>
            <a:pPr marL="514350" indent="-514350" algn="l">
              <a:buAutoNum type="arabicPeriod"/>
            </a:pPr>
            <a:endParaRPr lang="en-US" sz="2800" dirty="0">
              <a:solidFill>
                <a:srgbClr val="333333"/>
              </a:solidFill>
              <a:latin typeface="Open Sans"/>
              <a:ea typeface="Calibri" panose="020F0502020204030204" pitchFamily="34" charset="0"/>
              <a:cs typeface="Arial" panose="020B0604020202020204" pitchFamily="34" charset="0"/>
            </a:endParaRPr>
          </a:p>
          <a:p>
            <a:pPr marL="514350" indent="-514350" algn="l">
              <a:buAutoNum type="arabicPeriod"/>
            </a:pPr>
            <a:r>
              <a:rPr lang="en-US" sz="2800" dirty="0">
                <a:solidFill>
                  <a:srgbClr val="333333"/>
                </a:solidFill>
                <a:latin typeface="Open Sans"/>
                <a:ea typeface="Calibri" panose="020F0502020204030204" pitchFamily="34" charset="0"/>
                <a:cs typeface="Arial" panose="020B0604020202020204" pitchFamily="34" charset="0"/>
              </a:rPr>
              <a:t>E</a:t>
            </a:r>
            <a:r>
              <a:rPr lang="en-US" sz="2800" dirty="0">
                <a:solidFill>
                  <a:srgbClr val="333333"/>
                </a:solidFill>
                <a:effectLst/>
                <a:latin typeface="Open Sans"/>
                <a:ea typeface="Calibri" panose="020F0502020204030204" pitchFamily="34" charset="0"/>
                <a:cs typeface="Arial" panose="020B0604020202020204" pitchFamily="34" charset="0"/>
              </a:rPr>
              <a:t>nhancing their human capital through investment in education and skills</a:t>
            </a:r>
          </a:p>
          <a:p>
            <a:pPr marL="514350" indent="-514350" algn="l">
              <a:buAutoNum type="arabicPeriod"/>
            </a:pPr>
            <a:endParaRPr lang="en-US" sz="2800" dirty="0">
              <a:solidFill>
                <a:srgbClr val="333333"/>
              </a:solidFill>
              <a:latin typeface="Open Sans"/>
              <a:ea typeface="Calibri" panose="020F0502020204030204" pitchFamily="34" charset="0"/>
              <a:cs typeface="Arial" panose="020B0604020202020204" pitchFamily="34" charset="0"/>
            </a:endParaRPr>
          </a:p>
          <a:p>
            <a:pPr marL="514350" indent="-514350" algn="l">
              <a:buAutoNum type="arabicPeriod"/>
            </a:pPr>
            <a:r>
              <a:rPr lang="en-US" sz="2800" dirty="0">
                <a:solidFill>
                  <a:srgbClr val="333333"/>
                </a:solidFill>
                <a:latin typeface="Open Sans"/>
                <a:ea typeface="Calibri" panose="020F0502020204030204" pitchFamily="34" charset="0"/>
                <a:cs typeface="Arial" panose="020B0604020202020204" pitchFamily="34" charset="0"/>
              </a:rPr>
              <a:t>P</a:t>
            </a:r>
            <a:r>
              <a:rPr lang="en-US" sz="2800" dirty="0">
                <a:solidFill>
                  <a:srgbClr val="333333"/>
                </a:solidFill>
                <a:effectLst/>
                <a:latin typeface="Open Sans"/>
                <a:ea typeface="Calibri" panose="020F0502020204030204" pitchFamily="34" charset="0"/>
                <a:cs typeface="Arial" panose="020B0604020202020204" pitchFamily="34" charset="0"/>
              </a:rPr>
              <a:t>roviding them with greater market, social, and decision-making power. </a:t>
            </a:r>
          </a:p>
          <a:p>
            <a:pPr marL="514350" indent="-514350" algn="l">
              <a:buAutoNum type="arabicPeriod"/>
            </a:pPr>
            <a:endParaRPr lang="en-US" sz="2800" dirty="0">
              <a:solidFill>
                <a:srgbClr val="333333"/>
              </a:solidFill>
              <a:effectLst/>
              <a:latin typeface="Open Sans"/>
              <a:ea typeface="Calibri" panose="020F0502020204030204" pitchFamily="34" charset="0"/>
              <a:cs typeface="Arial" panose="020B0604020202020204" pitchFamily="34" charset="0"/>
            </a:endParaRPr>
          </a:p>
          <a:p>
            <a:pPr marL="514350" indent="-514350" algn="l">
              <a:buAutoNum type="arabicPeriod"/>
            </a:pPr>
            <a:r>
              <a:rPr lang="en-US" sz="2800" dirty="0">
                <a:solidFill>
                  <a:srgbClr val="333333"/>
                </a:solidFill>
                <a:effectLst/>
                <a:latin typeface="Open Sans"/>
                <a:ea typeface="Calibri" panose="020F0502020204030204" pitchFamily="34" charset="0"/>
                <a:cs typeface="Arial" panose="020B0604020202020204" pitchFamily="34" charset="0"/>
              </a:rPr>
              <a:t>Proactive Social policies</a:t>
            </a:r>
          </a:p>
          <a:p>
            <a:pPr marL="514350" indent="-514350" algn="l">
              <a:buAutoNum type="arabicPeriod"/>
            </a:pPr>
            <a:endParaRPr lang="en-US" sz="2800" dirty="0">
              <a:solidFill>
                <a:srgbClr val="333333"/>
              </a:solidFill>
              <a:latin typeface="Open Sans"/>
              <a:ea typeface="Calibri" panose="020F0502020204030204" pitchFamily="34" charset="0"/>
              <a:cs typeface="Arial" panose="020B0604020202020204" pitchFamily="34" charset="0"/>
            </a:endParaRPr>
          </a:p>
          <a:p>
            <a:pPr marL="514350" indent="-514350" algn="l">
              <a:buAutoNum type="arabicPeriod"/>
            </a:pPr>
            <a:endParaRPr lang="en-US" sz="2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pic>
        <p:nvPicPr>
          <p:cNvPr id="5" name="Picture 4" descr="Website&#10;&#10;Description automatically generated with low confidence">
            <a:extLst>
              <a:ext uri="{FF2B5EF4-FFF2-40B4-BE49-F238E27FC236}">
                <a16:creationId xmlns:a16="http://schemas.microsoft.com/office/drawing/2014/main" xmlns="" id="{ED36A2A9-6387-410D-A6D2-F40E0D7868A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4921355" cy="6858000"/>
          </a:xfrm>
          <a:prstGeom prst="rect">
            <a:avLst/>
          </a:prstGeom>
        </p:spPr>
      </p:pic>
      <p:sp>
        <p:nvSpPr>
          <p:cNvPr id="6" name="Rectangle 5">
            <a:extLst>
              <a:ext uri="{FF2B5EF4-FFF2-40B4-BE49-F238E27FC236}">
                <a16:creationId xmlns:a16="http://schemas.microsoft.com/office/drawing/2014/main" xmlns="" id="{1E418B38-91C3-4171-9C84-B0EA28A30E44}"/>
              </a:ext>
            </a:extLst>
          </p:cNvPr>
          <p:cNvSpPr/>
          <p:nvPr/>
        </p:nvSpPr>
        <p:spPr>
          <a:xfrm rot="5400000">
            <a:off x="-661853" y="661851"/>
            <a:ext cx="1942012" cy="6183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t>2015</a:t>
            </a:r>
          </a:p>
        </p:txBody>
      </p:sp>
    </p:spTree>
    <p:extLst>
      <p:ext uri="{BB962C8B-B14F-4D97-AF65-F5344CB8AC3E}">
        <p14:creationId xmlns:p14="http://schemas.microsoft.com/office/powerpoint/2010/main" val="235701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pic>
        <p:nvPicPr>
          <p:cNvPr id="454" name="Google Shape;454;p4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299581" y="810538"/>
            <a:ext cx="7587917" cy="5898921"/>
          </a:xfrm>
          <a:prstGeom prst="rect">
            <a:avLst/>
          </a:prstGeom>
          <a:noFill/>
          <a:ln>
            <a:noFill/>
          </a:ln>
        </p:spPr>
      </p:pic>
      <p:sp>
        <p:nvSpPr>
          <p:cNvPr id="455" name="Google Shape;455;p47"/>
          <p:cNvSpPr/>
          <p:nvPr/>
        </p:nvSpPr>
        <p:spPr>
          <a:xfrm>
            <a:off x="344849" y="139700"/>
            <a:ext cx="11329850" cy="52318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800"/>
              <a:buFont typeface="Arial"/>
              <a:buNone/>
            </a:pPr>
            <a:r>
              <a:rPr lang="en-GB" sz="2800" b="1" i="0" u="none" strike="noStrike" cap="none">
                <a:solidFill>
                  <a:srgbClr val="C55A11"/>
                </a:solidFill>
                <a:latin typeface="Calibri"/>
                <a:ea typeface="Calibri"/>
                <a:cs typeface="Calibri"/>
                <a:sym typeface="Calibri"/>
              </a:rPr>
              <a:t>The Demographic Dividend and the Sustainable Development Goals (SDGs)</a:t>
            </a:r>
            <a:endParaRPr sz="1400" b="0" i="0" u="none" strike="noStrike" cap="none">
              <a:solidFill>
                <a:srgbClr val="C55A11"/>
              </a:solidFill>
              <a:latin typeface="Arial"/>
              <a:ea typeface="Arial"/>
              <a:cs typeface="Arial"/>
              <a:sym typeface="Arial"/>
            </a:endParaRPr>
          </a:p>
        </p:txBody>
      </p:sp>
      <p:sp>
        <p:nvSpPr>
          <p:cNvPr id="456" name="Google Shape;456;p47"/>
          <p:cNvSpPr/>
          <p:nvPr/>
        </p:nvSpPr>
        <p:spPr>
          <a:xfrm>
            <a:off x="7992325" y="6186239"/>
            <a:ext cx="4199675"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48"/>
          <p:cNvSpPr txBox="1">
            <a:spLocks noGrp="1"/>
          </p:cNvSpPr>
          <p:nvPr>
            <p:ph type="title"/>
          </p:nvPr>
        </p:nvSpPr>
        <p:spPr>
          <a:xfrm>
            <a:off x="335280" y="187939"/>
            <a:ext cx="11628039"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2800"/>
              <a:buNone/>
            </a:pPr>
            <a:r>
              <a:rPr lang="en-GB" sz="3200" b="1">
                <a:solidFill>
                  <a:srgbClr val="C55A11"/>
                </a:solidFill>
              </a:rPr>
              <a:t>UNFPA supports the Rights Approach through the ICPD to Enhance the Demographic Dividend (DD)</a:t>
            </a:r>
            <a:endParaRPr sz="3200" b="1">
              <a:solidFill>
                <a:srgbClr val="C55A11"/>
              </a:solidFill>
            </a:endParaRPr>
          </a:p>
        </p:txBody>
      </p:sp>
      <p:sp>
        <p:nvSpPr>
          <p:cNvPr id="463" name="Google Shape;463;p48"/>
          <p:cNvSpPr txBox="1">
            <a:spLocks noGrp="1"/>
          </p:cNvSpPr>
          <p:nvPr>
            <p:ph type="body" idx="1"/>
          </p:nvPr>
        </p:nvSpPr>
        <p:spPr>
          <a:xfrm>
            <a:off x="173865" y="1460091"/>
            <a:ext cx="9247031" cy="5397909"/>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000"/>
              </a:spcBef>
              <a:spcAft>
                <a:spcPts val="0"/>
              </a:spcAft>
              <a:buSzPts val="1800"/>
              <a:buFont typeface="Noto Sans Symbols"/>
              <a:buNone/>
            </a:pPr>
            <a:endParaRPr sz="2400">
              <a:solidFill>
                <a:schemeClr val="dk1"/>
              </a:solidFill>
            </a:endParaRPr>
          </a:p>
          <a:p>
            <a:pPr marL="457200" lvl="0" indent="-342900" algn="just" rtl="0">
              <a:lnSpc>
                <a:spcPct val="90000"/>
              </a:lnSpc>
              <a:spcBef>
                <a:spcPts val="1000"/>
              </a:spcBef>
              <a:spcAft>
                <a:spcPts val="0"/>
              </a:spcAft>
              <a:buSzPts val="1800"/>
              <a:buFont typeface="Noto Sans Symbols"/>
              <a:buChar char="✔"/>
            </a:pPr>
            <a:r>
              <a:rPr lang="en-GB" sz="2000">
                <a:solidFill>
                  <a:schemeClr val="dk1"/>
                </a:solidFill>
              </a:rPr>
              <a:t>ICPD in 1994 supported DD and its relevant policies in the PoA through the rights approach that focuses on raising skills, knowledge and opportunities through policies related to education, health and cultural addressing young people </a:t>
            </a:r>
            <a:endParaRPr sz="2000">
              <a:solidFill>
                <a:schemeClr val="dk1"/>
              </a:solidFill>
            </a:endParaRPr>
          </a:p>
          <a:p>
            <a:pPr marL="457200" lvl="0" indent="-228600" algn="just" rtl="0">
              <a:lnSpc>
                <a:spcPct val="90000"/>
              </a:lnSpc>
              <a:spcBef>
                <a:spcPts val="1000"/>
              </a:spcBef>
              <a:spcAft>
                <a:spcPts val="0"/>
              </a:spcAft>
              <a:buSzPts val="1800"/>
              <a:buFont typeface="Noto Sans Symbols"/>
              <a:buNone/>
            </a:pPr>
            <a:endParaRPr sz="700"/>
          </a:p>
          <a:p>
            <a:pPr marL="457200" lvl="0" indent="-342900" algn="just" rtl="0">
              <a:lnSpc>
                <a:spcPct val="90000"/>
              </a:lnSpc>
              <a:spcBef>
                <a:spcPts val="1000"/>
              </a:spcBef>
              <a:spcAft>
                <a:spcPts val="0"/>
              </a:spcAft>
              <a:buSzPts val="1800"/>
              <a:buFont typeface="Noto Sans Symbols"/>
              <a:buChar char="✔"/>
            </a:pPr>
            <a:r>
              <a:rPr lang="en-GB" sz="2000">
                <a:solidFill>
                  <a:schemeClr val="dk1"/>
                </a:solidFill>
              </a:rPr>
              <a:t>ICPD@25 was celebrated at the Nairobi Summit where recommendations to support DD included: </a:t>
            </a:r>
            <a:endParaRPr sz="2000"/>
          </a:p>
          <a:p>
            <a:pPr marL="914400" lvl="1" indent="-342900" algn="just" rtl="0">
              <a:lnSpc>
                <a:spcPct val="90000"/>
              </a:lnSpc>
              <a:spcBef>
                <a:spcPts val="500"/>
              </a:spcBef>
              <a:spcAft>
                <a:spcPts val="0"/>
              </a:spcAft>
              <a:buSzPts val="1800"/>
              <a:buFont typeface="Calibri"/>
              <a:buChar char="-"/>
            </a:pPr>
            <a:r>
              <a:rPr lang="en-GB" sz="2000">
                <a:solidFill>
                  <a:schemeClr val="dk1"/>
                </a:solidFill>
              </a:rPr>
              <a:t>Universal access to sexual and reproductive health and rights as a part of universal health coverage and in humanitarian and fragile contexts</a:t>
            </a:r>
            <a:endParaRPr sz="2000"/>
          </a:p>
          <a:p>
            <a:pPr marL="914400" lvl="1" indent="-342900" algn="just" rtl="0">
              <a:lnSpc>
                <a:spcPct val="90000"/>
              </a:lnSpc>
              <a:spcBef>
                <a:spcPts val="500"/>
              </a:spcBef>
              <a:spcAft>
                <a:spcPts val="0"/>
              </a:spcAft>
              <a:buSzPts val="1800"/>
              <a:buFont typeface="Calibri"/>
              <a:buChar char="-"/>
            </a:pPr>
            <a:r>
              <a:rPr lang="en-GB" sz="2000">
                <a:solidFill>
                  <a:schemeClr val="dk1"/>
                </a:solidFill>
              </a:rPr>
              <a:t>Focusing on empowerment of the adolescent girl and closure of the gender gap</a:t>
            </a:r>
            <a:endParaRPr sz="2000"/>
          </a:p>
          <a:p>
            <a:pPr marL="914400" lvl="1" indent="-342900" algn="just" rtl="0">
              <a:lnSpc>
                <a:spcPct val="90000"/>
              </a:lnSpc>
              <a:spcBef>
                <a:spcPts val="500"/>
              </a:spcBef>
              <a:spcAft>
                <a:spcPts val="0"/>
              </a:spcAft>
              <a:buSzPts val="1800"/>
              <a:buFont typeface="Calibri"/>
              <a:buChar char="-"/>
            </a:pPr>
            <a:r>
              <a:rPr lang="en-GB" sz="2000">
                <a:solidFill>
                  <a:schemeClr val="dk1"/>
                </a:solidFill>
              </a:rPr>
              <a:t>Drawing on demographic diversity to drive economic growth</a:t>
            </a:r>
            <a:endParaRPr sz="2000"/>
          </a:p>
          <a:p>
            <a:pPr marL="914400" lvl="1" indent="-342900" algn="just" rtl="0">
              <a:lnSpc>
                <a:spcPct val="90000"/>
              </a:lnSpc>
              <a:spcBef>
                <a:spcPts val="500"/>
              </a:spcBef>
              <a:spcAft>
                <a:spcPts val="0"/>
              </a:spcAft>
              <a:buSzPts val="1800"/>
              <a:buFont typeface="Calibri"/>
              <a:buChar char="-"/>
            </a:pPr>
            <a:r>
              <a:rPr lang="en-GB" sz="2000">
                <a:solidFill>
                  <a:schemeClr val="dk1"/>
                </a:solidFill>
              </a:rPr>
              <a:t>Ensuring data availability and analysis for adequate monitoring</a:t>
            </a:r>
            <a:r>
              <a:rPr lang="en-GB">
                <a:solidFill>
                  <a:schemeClr val="dk1"/>
                </a:solidFill>
              </a:rPr>
              <a:t> </a:t>
            </a:r>
            <a:endParaRPr>
              <a:solidFill>
                <a:schemeClr val="dk1"/>
              </a:solidFill>
            </a:endParaRPr>
          </a:p>
        </p:txBody>
      </p:sp>
      <p:pic>
        <p:nvPicPr>
          <p:cNvPr id="464" name="Google Shape;464;p48"/>
          <p:cNvPicPr preferRelativeResize="0"/>
          <p:nvPr/>
        </p:nvPicPr>
        <p:blipFill rotWithShape="1">
          <a:blip r:embed="rId3">
            <a:alphaModFix/>
          </a:blip>
          <a:srcRect/>
          <a:stretch/>
        </p:blipFill>
        <p:spPr>
          <a:xfrm>
            <a:off x="9569003" y="3038713"/>
            <a:ext cx="2622997" cy="3819287"/>
          </a:xfrm>
          <a:prstGeom prst="rect">
            <a:avLst/>
          </a:prstGeom>
          <a:noFill/>
          <a:ln>
            <a:noFill/>
          </a:ln>
        </p:spPr>
      </p:pic>
      <p:pic>
        <p:nvPicPr>
          <p:cNvPr id="465" name="Google Shape;465;p4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700509" y="937372"/>
            <a:ext cx="2099106" cy="210134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49"/>
          <p:cNvSpPr txBox="1"/>
          <p:nvPr/>
        </p:nvSpPr>
        <p:spPr>
          <a:xfrm>
            <a:off x="264017" y="142644"/>
            <a:ext cx="11687578" cy="9540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2800" b="1" i="0" u="none" strike="noStrike" cap="none">
                <a:solidFill>
                  <a:srgbClr val="C55A11"/>
                </a:solidFill>
                <a:latin typeface="Calibri"/>
                <a:ea typeface="Calibri"/>
                <a:cs typeface="Calibri"/>
                <a:sym typeface="Calibri"/>
              </a:rPr>
              <a:t>UNFPA Accelerators and ICPD Rights Approach to Achieve Harnessing the Demographic Dividend In Africa </a:t>
            </a:r>
            <a:endParaRPr sz="2800" b="1" i="0" u="none" strike="noStrike" cap="none">
              <a:solidFill>
                <a:srgbClr val="C55A11"/>
              </a:solidFill>
              <a:latin typeface="Calibri"/>
              <a:ea typeface="Calibri"/>
              <a:cs typeface="Calibri"/>
              <a:sym typeface="Calibri"/>
            </a:endParaRPr>
          </a:p>
        </p:txBody>
      </p:sp>
      <p:grpSp>
        <p:nvGrpSpPr>
          <p:cNvPr id="471" name="Google Shape;471;p49"/>
          <p:cNvGrpSpPr/>
          <p:nvPr/>
        </p:nvGrpSpPr>
        <p:grpSpPr>
          <a:xfrm>
            <a:off x="1540342" y="2620851"/>
            <a:ext cx="9418389" cy="4047985"/>
            <a:chOff x="712" y="419691"/>
            <a:chExt cx="9418389" cy="3695238"/>
          </a:xfrm>
        </p:grpSpPr>
        <p:sp>
          <p:nvSpPr>
            <p:cNvPr id="472" name="Google Shape;472;p49"/>
            <p:cNvSpPr/>
            <p:nvPr/>
          </p:nvSpPr>
          <p:spPr>
            <a:xfrm>
              <a:off x="712" y="433753"/>
              <a:ext cx="3067646" cy="3681176"/>
            </a:xfrm>
            <a:prstGeom prst="roundRect">
              <a:avLst>
                <a:gd name="adj" fmla="val 5000"/>
              </a:avLst>
            </a:prstGeom>
            <a:solidFill>
              <a:srgbClr val="599BD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3" name="Google Shape;473;p49"/>
            <p:cNvSpPr txBox="1"/>
            <p:nvPr/>
          </p:nvSpPr>
          <p:spPr>
            <a:xfrm rot="-5400000">
              <a:off x="-1201804" y="1636271"/>
              <a:ext cx="3018564" cy="613529"/>
            </a:xfrm>
            <a:prstGeom prst="rect">
              <a:avLst/>
            </a:prstGeom>
            <a:noFill/>
            <a:ln>
              <a:noFill/>
            </a:ln>
          </p:spPr>
          <p:txBody>
            <a:bodyPr spcFirstLastPara="1" wrap="square" lIns="0" tIns="51425" rIns="66675" bIns="0" anchor="t" anchorCtr="0">
              <a:noAutofit/>
            </a:bodyPr>
            <a:lstStyle/>
            <a:p>
              <a:pPr marL="0" marR="0" lvl="0" indent="0" algn="r" rtl="0">
                <a:lnSpc>
                  <a:spcPct val="90000"/>
                </a:lnSpc>
                <a:spcBef>
                  <a:spcPts val="0"/>
                </a:spcBef>
                <a:spcAft>
                  <a:spcPts val="0"/>
                </a:spcAft>
                <a:buClr>
                  <a:srgbClr val="000000"/>
                </a:buClr>
                <a:buSzPts val="1500"/>
                <a:buFont typeface="Arial"/>
                <a:buNone/>
              </a:pPr>
              <a:r>
                <a:rPr lang="en-GB" sz="1500" b="1" i="0" u="none" strike="noStrike" cap="none">
                  <a:solidFill>
                    <a:srgbClr val="C00000"/>
                  </a:solidFill>
                  <a:latin typeface="Arial"/>
                  <a:ea typeface="Arial"/>
                  <a:cs typeface="Arial"/>
                  <a:sym typeface="Arial"/>
                </a:rPr>
                <a:t>Ending Unmet Need for Family Planning </a:t>
              </a:r>
              <a:endParaRPr sz="1500" b="1" i="0" u="none" strike="noStrike" cap="none">
                <a:solidFill>
                  <a:srgbClr val="C00000"/>
                </a:solidFill>
                <a:latin typeface="Arial"/>
                <a:ea typeface="Arial"/>
                <a:cs typeface="Arial"/>
                <a:sym typeface="Arial"/>
              </a:endParaRPr>
            </a:p>
          </p:txBody>
        </p:sp>
        <p:sp>
          <p:nvSpPr>
            <p:cNvPr id="474" name="Google Shape;474;p49"/>
            <p:cNvSpPr/>
            <p:nvPr/>
          </p:nvSpPr>
          <p:spPr>
            <a:xfrm>
              <a:off x="614242" y="433753"/>
              <a:ext cx="2285397" cy="368117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 name="Google Shape;475;p49"/>
            <p:cNvSpPr txBox="1"/>
            <p:nvPr/>
          </p:nvSpPr>
          <p:spPr>
            <a:xfrm>
              <a:off x="614242" y="433753"/>
              <a:ext cx="2285397" cy="3681176"/>
            </a:xfrm>
            <a:prstGeom prst="rect">
              <a:avLst/>
            </a:prstGeom>
            <a:noFill/>
            <a:ln>
              <a:noFill/>
            </a:ln>
          </p:spPr>
          <p:txBody>
            <a:bodyPr spcFirstLastPara="1" wrap="square" lIns="0" tIns="61700" rIns="0" bIns="0" anchor="t" anchorCtr="0">
              <a:noAutofit/>
            </a:bodyPr>
            <a:lstStyle/>
            <a:p>
              <a:pPr marL="0" marR="0" lvl="0" indent="0" algn="l" rtl="0">
                <a:lnSpc>
                  <a:spcPct val="90000"/>
                </a:lnSpc>
                <a:spcBef>
                  <a:spcPts val="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Scaling demand interventions for young people </a:t>
              </a:r>
              <a:endParaRPr sz="1800" b="0" i="0" u="none" strike="noStrike" cap="none">
                <a:solidFill>
                  <a:schemeClr val="lt1"/>
                </a:solidFill>
                <a:latin typeface="Arial"/>
                <a:ea typeface="Arial"/>
                <a:cs typeface="Arial"/>
                <a:sym typeface="Arial"/>
              </a:endParaRPr>
            </a:p>
            <a:p>
              <a:pPr marL="0" marR="0" lvl="0" indent="0" algn="l" rtl="0">
                <a:lnSpc>
                  <a:spcPct val="90000"/>
                </a:lnSpc>
                <a:spcBef>
                  <a:spcPts val="63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Delivering quality SRH and FP services </a:t>
              </a:r>
              <a:endParaRPr sz="1800" b="0" i="0" u="none" strike="noStrike" cap="none">
                <a:solidFill>
                  <a:schemeClr val="lt1"/>
                </a:solidFill>
                <a:latin typeface="Arial"/>
                <a:ea typeface="Arial"/>
                <a:cs typeface="Arial"/>
                <a:sym typeface="Arial"/>
              </a:endParaRPr>
            </a:p>
            <a:p>
              <a:pPr marL="0" marR="0" lvl="0" indent="0" algn="l" rtl="0">
                <a:lnSpc>
                  <a:spcPct val="90000"/>
                </a:lnSpc>
                <a:spcBef>
                  <a:spcPts val="63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Ensuring services in humanitarian settings</a:t>
              </a:r>
              <a:endParaRPr sz="1800" b="0" i="0" u="none" strike="noStrike" cap="none">
                <a:solidFill>
                  <a:schemeClr val="lt1"/>
                </a:solidFill>
                <a:latin typeface="Arial"/>
                <a:ea typeface="Arial"/>
                <a:cs typeface="Arial"/>
                <a:sym typeface="Arial"/>
              </a:endParaRPr>
            </a:p>
            <a:p>
              <a:pPr marL="0" marR="0" lvl="0" indent="0" algn="l" rtl="0">
                <a:lnSpc>
                  <a:spcPct val="90000"/>
                </a:lnSpc>
                <a:spcBef>
                  <a:spcPts val="63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Ensuring contraceptive methods and commodities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63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Data </a:t>
              </a:r>
              <a:endParaRPr sz="1800" b="0" i="0" u="none" strike="noStrike" cap="none">
                <a:solidFill>
                  <a:schemeClr val="lt1"/>
                </a:solidFill>
                <a:latin typeface="Arial"/>
                <a:ea typeface="Arial"/>
                <a:cs typeface="Arial"/>
                <a:sym typeface="Arial"/>
              </a:endParaRPr>
            </a:p>
          </p:txBody>
        </p:sp>
        <p:sp>
          <p:nvSpPr>
            <p:cNvPr id="476" name="Google Shape;476;p49"/>
            <p:cNvSpPr/>
            <p:nvPr/>
          </p:nvSpPr>
          <p:spPr>
            <a:xfrm>
              <a:off x="3175727" y="433753"/>
              <a:ext cx="3067646" cy="3681176"/>
            </a:xfrm>
            <a:prstGeom prst="roundRect">
              <a:avLst>
                <a:gd name="adj" fmla="val 5000"/>
              </a:avLst>
            </a:prstGeom>
            <a:solidFill>
              <a:srgbClr val="599BD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7" name="Google Shape;477;p49"/>
            <p:cNvSpPr txBox="1"/>
            <p:nvPr/>
          </p:nvSpPr>
          <p:spPr>
            <a:xfrm rot="-5400000">
              <a:off x="1973209" y="1636271"/>
              <a:ext cx="3018564" cy="613529"/>
            </a:xfrm>
            <a:prstGeom prst="rect">
              <a:avLst/>
            </a:prstGeom>
            <a:noFill/>
            <a:ln>
              <a:noFill/>
            </a:ln>
          </p:spPr>
          <p:txBody>
            <a:bodyPr spcFirstLastPara="1" wrap="square" lIns="0" tIns="51425" rIns="66675" bIns="0" anchor="t" anchorCtr="0">
              <a:noAutofit/>
            </a:bodyPr>
            <a:lstStyle/>
            <a:p>
              <a:pPr marL="0" marR="0" lvl="0" indent="0" algn="r" rtl="0">
                <a:lnSpc>
                  <a:spcPct val="90000"/>
                </a:lnSpc>
                <a:spcBef>
                  <a:spcPts val="0"/>
                </a:spcBef>
                <a:spcAft>
                  <a:spcPts val="0"/>
                </a:spcAft>
                <a:buClr>
                  <a:srgbClr val="000000"/>
                </a:buClr>
                <a:buSzPts val="1500"/>
                <a:buFont typeface="Arial"/>
                <a:buNone/>
              </a:pPr>
              <a:r>
                <a:rPr lang="en-GB" sz="1500" b="1" i="0" u="none" strike="noStrike" cap="none">
                  <a:solidFill>
                    <a:srgbClr val="C00000"/>
                  </a:solidFill>
                  <a:latin typeface="Arial"/>
                  <a:ea typeface="Arial"/>
                  <a:cs typeface="Arial"/>
                  <a:sym typeface="Arial"/>
                </a:rPr>
                <a:t>Ending Maternal Mortality </a:t>
              </a:r>
              <a:endParaRPr sz="1500" b="1" i="0" u="none" strike="noStrike" cap="none">
                <a:solidFill>
                  <a:srgbClr val="C00000"/>
                </a:solidFill>
                <a:latin typeface="Arial"/>
                <a:ea typeface="Arial"/>
                <a:cs typeface="Arial"/>
                <a:sym typeface="Arial"/>
              </a:endParaRPr>
            </a:p>
          </p:txBody>
        </p:sp>
        <p:sp>
          <p:nvSpPr>
            <p:cNvPr id="478" name="Google Shape;478;p49"/>
            <p:cNvSpPr/>
            <p:nvPr/>
          </p:nvSpPr>
          <p:spPr>
            <a:xfrm rot="5400000">
              <a:off x="2920471" y="3360617"/>
              <a:ext cx="541189" cy="460147"/>
            </a:xfrm>
            <a:prstGeom prst="flowChartExtract">
              <a:avLst/>
            </a:prstGeom>
            <a:solidFill>
              <a:schemeClr val="lt1"/>
            </a:solidFill>
            <a:ln w="25400" cap="flat" cmpd="sng">
              <a:solidFill>
                <a:srgbClr val="599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9" name="Google Shape;479;p49"/>
            <p:cNvSpPr/>
            <p:nvPr/>
          </p:nvSpPr>
          <p:spPr>
            <a:xfrm>
              <a:off x="3789256" y="433753"/>
              <a:ext cx="2285397" cy="368117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0" name="Google Shape;480;p49"/>
            <p:cNvSpPr txBox="1"/>
            <p:nvPr/>
          </p:nvSpPr>
          <p:spPr>
            <a:xfrm>
              <a:off x="3789256" y="433753"/>
              <a:ext cx="2285397" cy="3681176"/>
            </a:xfrm>
            <a:prstGeom prst="rect">
              <a:avLst/>
            </a:prstGeom>
            <a:noFill/>
            <a:ln>
              <a:noFill/>
            </a:ln>
          </p:spPr>
          <p:txBody>
            <a:bodyPr spcFirstLastPara="1" wrap="square" lIns="0" tIns="61700" rIns="0" bIns="0" anchor="t" anchorCtr="0">
              <a:noAutofit/>
            </a:bodyPr>
            <a:lstStyle/>
            <a:p>
              <a:pPr marL="0" marR="0" lvl="0" indent="0" algn="l" rtl="0">
                <a:lnSpc>
                  <a:spcPct val="90000"/>
                </a:lnSpc>
                <a:spcBef>
                  <a:spcPts val="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Comprehensive package of SRH interventions</a:t>
              </a:r>
              <a:endParaRPr sz="1800" b="0" i="0" u="none" strike="noStrike" cap="none">
                <a:solidFill>
                  <a:schemeClr val="lt1"/>
                </a:solidFill>
                <a:latin typeface="Arial"/>
                <a:ea typeface="Arial"/>
                <a:cs typeface="Arial"/>
                <a:sym typeface="Arial"/>
              </a:endParaRPr>
            </a:p>
            <a:p>
              <a:pPr marL="0" marR="0" lvl="0" indent="0" algn="l" rtl="0">
                <a:lnSpc>
                  <a:spcPct val="90000"/>
                </a:lnSpc>
                <a:spcBef>
                  <a:spcPts val="63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Positioning SRH quality services in UHC</a:t>
              </a:r>
              <a:endParaRPr sz="1800" b="0" i="0" u="none" strike="noStrike" cap="none">
                <a:solidFill>
                  <a:schemeClr val="lt1"/>
                </a:solidFill>
                <a:latin typeface="Arial"/>
                <a:ea typeface="Arial"/>
                <a:cs typeface="Arial"/>
                <a:sym typeface="Arial"/>
              </a:endParaRPr>
            </a:p>
            <a:p>
              <a:pPr marL="0" marR="0" lvl="0" indent="0" algn="l" rtl="0">
                <a:lnSpc>
                  <a:spcPct val="90000"/>
                </a:lnSpc>
                <a:spcBef>
                  <a:spcPts val="63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Ensuring quality services in humanitarian settings </a:t>
              </a:r>
              <a:endParaRPr sz="1800" b="0" i="0" u="none" strike="noStrike" cap="none">
                <a:solidFill>
                  <a:schemeClr val="lt1"/>
                </a:solidFill>
                <a:latin typeface="Arial"/>
                <a:ea typeface="Arial"/>
                <a:cs typeface="Arial"/>
                <a:sym typeface="Arial"/>
              </a:endParaRPr>
            </a:p>
            <a:p>
              <a:pPr marL="0" marR="0" lvl="0" indent="0" algn="l" rtl="0">
                <a:lnSpc>
                  <a:spcPct val="90000"/>
                </a:lnSpc>
                <a:spcBef>
                  <a:spcPts val="63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Scaling Midwifery services </a:t>
              </a:r>
              <a:endParaRPr sz="1800" b="0" i="0" u="none" strike="noStrike" cap="none">
                <a:solidFill>
                  <a:schemeClr val="lt1"/>
                </a:solidFill>
                <a:latin typeface="Arial"/>
                <a:ea typeface="Arial"/>
                <a:cs typeface="Arial"/>
                <a:sym typeface="Arial"/>
              </a:endParaRPr>
            </a:p>
            <a:p>
              <a:pPr marL="0" marR="0" lvl="0" indent="0" algn="l" rtl="0">
                <a:lnSpc>
                  <a:spcPct val="90000"/>
                </a:lnSpc>
                <a:spcBef>
                  <a:spcPts val="63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Data </a:t>
              </a:r>
              <a:endParaRPr sz="1800" b="0" i="0" u="none" strike="noStrike" cap="none">
                <a:solidFill>
                  <a:schemeClr val="lt1"/>
                </a:solidFill>
                <a:latin typeface="Arial"/>
                <a:ea typeface="Arial"/>
                <a:cs typeface="Arial"/>
                <a:sym typeface="Arial"/>
              </a:endParaRPr>
            </a:p>
          </p:txBody>
        </p:sp>
        <p:sp>
          <p:nvSpPr>
            <p:cNvPr id="481" name="Google Shape;481;p49"/>
            <p:cNvSpPr/>
            <p:nvPr/>
          </p:nvSpPr>
          <p:spPr>
            <a:xfrm>
              <a:off x="6351455" y="419691"/>
              <a:ext cx="3067646" cy="3681176"/>
            </a:xfrm>
            <a:prstGeom prst="roundRect">
              <a:avLst>
                <a:gd name="adj" fmla="val 5000"/>
              </a:avLst>
            </a:prstGeom>
            <a:solidFill>
              <a:srgbClr val="599BD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 name="Google Shape;482;p49"/>
            <p:cNvSpPr txBox="1"/>
            <p:nvPr/>
          </p:nvSpPr>
          <p:spPr>
            <a:xfrm rot="-5400000">
              <a:off x="5148937" y="1622209"/>
              <a:ext cx="3018564" cy="613529"/>
            </a:xfrm>
            <a:prstGeom prst="rect">
              <a:avLst/>
            </a:prstGeom>
            <a:noFill/>
            <a:ln>
              <a:noFill/>
            </a:ln>
          </p:spPr>
          <p:txBody>
            <a:bodyPr spcFirstLastPara="1" wrap="square" lIns="0" tIns="51425" rIns="66675" bIns="0" anchor="t" anchorCtr="0">
              <a:noAutofit/>
            </a:bodyPr>
            <a:lstStyle/>
            <a:p>
              <a:pPr marL="0" marR="0" lvl="0" indent="0" algn="r" rtl="0">
                <a:lnSpc>
                  <a:spcPct val="90000"/>
                </a:lnSpc>
                <a:spcBef>
                  <a:spcPts val="0"/>
                </a:spcBef>
                <a:spcAft>
                  <a:spcPts val="0"/>
                </a:spcAft>
                <a:buClr>
                  <a:srgbClr val="000000"/>
                </a:buClr>
                <a:buSzPts val="1500"/>
                <a:buFont typeface="Arial"/>
                <a:buNone/>
              </a:pPr>
              <a:r>
                <a:rPr lang="en-GB" sz="1500" b="1" i="0" u="none" strike="noStrike" cap="none">
                  <a:solidFill>
                    <a:srgbClr val="C00000"/>
                  </a:solidFill>
                  <a:latin typeface="Arial"/>
                  <a:ea typeface="Arial"/>
                  <a:cs typeface="Arial"/>
                  <a:sym typeface="Arial"/>
                </a:rPr>
                <a:t>Ending Gender Based Violence and Harmful Practices </a:t>
              </a:r>
              <a:endParaRPr sz="1500" b="1" i="0" u="none" strike="noStrike" cap="none">
                <a:solidFill>
                  <a:srgbClr val="C00000"/>
                </a:solidFill>
                <a:latin typeface="Arial"/>
                <a:ea typeface="Arial"/>
                <a:cs typeface="Arial"/>
                <a:sym typeface="Arial"/>
              </a:endParaRPr>
            </a:p>
          </p:txBody>
        </p:sp>
        <p:sp>
          <p:nvSpPr>
            <p:cNvPr id="483" name="Google Shape;483;p49"/>
            <p:cNvSpPr/>
            <p:nvPr/>
          </p:nvSpPr>
          <p:spPr>
            <a:xfrm rot="5400000">
              <a:off x="6095485" y="3360617"/>
              <a:ext cx="541189" cy="460147"/>
            </a:xfrm>
            <a:prstGeom prst="flowChartExtract">
              <a:avLst/>
            </a:prstGeom>
            <a:solidFill>
              <a:schemeClr val="lt1"/>
            </a:solidFill>
            <a:ln w="25400" cap="flat" cmpd="sng">
              <a:solidFill>
                <a:srgbClr val="599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4" name="Google Shape;484;p49"/>
            <p:cNvSpPr/>
            <p:nvPr/>
          </p:nvSpPr>
          <p:spPr>
            <a:xfrm>
              <a:off x="6964984" y="419691"/>
              <a:ext cx="2285397" cy="368117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5" name="Google Shape;485;p49"/>
            <p:cNvSpPr txBox="1"/>
            <p:nvPr/>
          </p:nvSpPr>
          <p:spPr>
            <a:xfrm>
              <a:off x="6964984" y="419691"/>
              <a:ext cx="2285397" cy="3681176"/>
            </a:xfrm>
            <a:prstGeom prst="rect">
              <a:avLst/>
            </a:prstGeom>
            <a:noFill/>
            <a:ln>
              <a:noFill/>
            </a:ln>
          </p:spPr>
          <p:txBody>
            <a:bodyPr spcFirstLastPara="1" wrap="square" lIns="0" tIns="61700" rIns="0" bIns="0" anchor="t" anchorCtr="0">
              <a:noAutofit/>
            </a:bodyPr>
            <a:lstStyle/>
            <a:p>
              <a:pPr marL="0" marR="0" lvl="0" indent="0" algn="l" rtl="0">
                <a:lnSpc>
                  <a:spcPct val="90000"/>
                </a:lnSpc>
                <a:spcBef>
                  <a:spcPts val="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Policy and Legal frameworks</a:t>
              </a:r>
              <a:endParaRPr sz="1800" b="0" i="0" u="none" strike="noStrike" cap="none">
                <a:solidFill>
                  <a:schemeClr val="lt1"/>
                </a:solidFill>
                <a:latin typeface="Arial"/>
                <a:ea typeface="Arial"/>
                <a:cs typeface="Arial"/>
                <a:sym typeface="Arial"/>
              </a:endParaRPr>
            </a:p>
            <a:p>
              <a:pPr marL="0" marR="0" lvl="0" indent="0" algn="l" rtl="0">
                <a:lnSpc>
                  <a:spcPct val="90000"/>
                </a:lnSpc>
                <a:spcBef>
                  <a:spcPts val="63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Strengthening social actions</a:t>
              </a:r>
              <a:endParaRPr sz="1800" b="0" i="0" u="none" strike="noStrike" cap="none">
                <a:solidFill>
                  <a:schemeClr val="lt1"/>
                </a:solidFill>
                <a:latin typeface="Arial"/>
                <a:ea typeface="Arial"/>
                <a:cs typeface="Arial"/>
                <a:sym typeface="Arial"/>
              </a:endParaRPr>
            </a:p>
            <a:p>
              <a:pPr marL="0" marR="0" lvl="0" indent="0" algn="l" rtl="0">
                <a:lnSpc>
                  <a:spcPct val="90000"/>
                </a:lnSpc>
                <a:spcBef>
                  <a:spcPts val="63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Tackling harmful and discriminatory practices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63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Ensuring gender equality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63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Scaling up quality GBV services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63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Empowering decision of women and girls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63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a:p>
              <a:pPr marL="0" marR="0" lvl="0" indent="0" algn="l" rtl="0">
                <a:lnSpc>
                  <a:spcPct val="90000"/>
                </a:lnSpc>
                <a:spcBef>
                  <a:spcPts val="56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grpSp>
      <p:sp>
        <p:nvSpPr>
          <p:cNvPr id="486" name="Google Shape;486;p49"/>
          <p:cNvSpPr txBox="1"/>
          <p:nvPr/>
        </p:nvSpPr>
        <p:spPr>
          <a:xfrm>
            <a:off x="2239008" y="1412693"/>
            <a:ext cx="8020344" cy="523220"/>
          </a:xfrm>
          <a:prstGeom prst="rect">
            <a:avLst/>
          </a:prstGeom>
          <a:solidFill>
            <a:srgbClr val="BBD6EE"/>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a:solidFill>
                  <a:srgbClr val="C00000"/>
                </a:solidFill>
                <a:latin typeface="Calibri"/>
                <a:ea typeface="Calibri"/>
                <a:cs typeface="Calibri"/>
                <a:sym typeface="Calibri"/>
              </a:rPr>
              <a:t>Sustainable Development Goals</a:t>
            </a:r>
            <a:endParaRPr sz="2800" b="1" i="0" u="none" strike="noStrike" cap="none">
              <a:solidFill>
                <a:srgbClr val="C00000"/>
              </a:solidFill>
              <a:latin typeface="Calibri"/>
              <a:ea typeface="Calibri"/>
              <a:cs typeface="Calibri"/>
              <a:sym typeface="Calibri"/>
            </a:endParaRPr>
          </a:p>
        </p:txBody>
      </p:sp>
      <p:sp>
        <p:nvSpPr>
          <p:cNvPr id="487" name="Google Shape;487;p49" descr="PAGE and the Sustainable Development Goals | PAGE"/>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 name="Google Shape;488;p49"/>
          <p:cNvSpPr txBox="1"/>
          <p:nvPr/>
        </p:nvSpPr>
        <p:spPr>
          <a:xfrm>
            <a:off x="2707371" y="1926638"/>
            <a:ext cx="6893168" cy="523220"/>
          </a:xfrm>
          <a:prstGeom prst="rect">
            <a:avLst/>
          </a:prstGeom>
          <a:solidFill>
            <a:schemeClr val="accent4"/>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rgbClr val="C00000"/>
                </a:solidFill>
                <a:latin typeface="Calibri"/>
                <a:ea typeface="Calibri"/>
                <a:cs typeface="Calibri"/>
                <a:sym typeface="Calibri"/>
              </a:rPr>
              <a:t>ICPD PoA and UNFPA Transformative Results </a:t>
            </a:r>
            <a:endParaRPr sz="2800" b="1" i="0" u="none" strike="noStrike" cap="none">
              <a:solidFill>
                <a:srgbClr val="C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pic>
        <p:nvPicPr>
          <p:cNvPr id="493" name="Google Shape;493;p5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494" name="Google Shape;494;p50"/>
          <p:cNvSpPr/>
          <p:nvPr/>
        </p:nvSpPr>
        <p:spPr>
          <a:xfrm>
            <a:off x="0" y="5525037"/>
            <a:ext cx="10335296" cy="1332963"/>
          </a:xfrm>
          <a:prstGeom prst="rect">
            <a:avLst/>
          </a:prstGeom>
          <a:solidFill>
            <a:srgbClr val="FF9900">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GB" sz="3200" b="1" i="0" u="none" strike="noStrike" cap="none">
                <a:solidFill>
                  <a:schemeClr val="lt1"/>
                </a:solidFill>
                <a:latin typeface="Arial"/>
                <a:ea typeface="Arial"/>
                <a:cs typeface="Arial"/>
                <a:sym typeface="Arial"/>
              </a:rPr>
              <a:t>Impact of Covid-19 in Africa and Increased Inequalities</a:t>
            </a:r>
            <a:endParaRPr sz="3200" b="0" i="0" u="none" strike="noStrike" cap="none">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34"/>
          <p:cNvSpPr txBox="1">
            <a:spLocks noGrp="1"/>
          </p:cNvSpPr>
          <p:nvPr>
            <p:ph type="title"/>
          </p:nvPr>
        </p:nvSpPr>
        <p:spPr>
          <a:xfrm>
            <a:off x="192518" y="119966"/>
            <a:ext cx="11081982" cy="76590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2800"/>
              <a:buNone/>
            </a:pPr>
            <a:r>
              <a:rPr lang="en-GB" sz="3600" b="1">
                <a:solidFill>
                  <a:srgbClr val="F7941E"/>
                </a:solidFill>
              </a:rPr>
              <a:t>COVID19: Setback and unprecedented global challenge </a:t>
            </a:r>
            <a:endParaRPr/>
          </a:p>
        </p:txBody>
      </p:sp>
      <p:sp>
        <p:nvSpPr>
          <p:cNvPr id="500" name="Google Shape;500;p34"/>
          <p:cNvSpPr txBox="1">
            <a:spLocks noGrp="1"/>
          </p:cNvSpPr>
          <p:nvPr>
            <p:ph type="body" idx="1"/>
          </p:nvPr>
        </p:nvSpPr>
        <p:spPr>
          <a:xfrm>
            <a:off x="192517" y="885873"/>
            <a:ext cx="7952677" cy="5740010"/>
          </a:xfrm>
          <a:prstGeom prst="rect">
            <a:avLst/>
          </a:prstGeom>
          <a:noFill/>
          <a:ln>
            <a:noFill/>
          </a:ln>
        </p:spPr>
        <p:txBody>
          <a:bodyPr spcFirstLastPara="1" wrap="square" lIns="91425" tIns="45700" rIns="91425" bIns="45700" anchor="t" anchorCtr="0">
            <a:normAutofit fontScale="92500" lnSpcReduction="10000"/>
          </a:bodyPr>
          <a:lstStyle/>
          <a:p>
            <a:pPr marL="457200" lvl="0" indent="-342898" algn="l" rtl="0">
              <a:lnSpc>
                <a:spcPct val="90000"/>
              </a:lnSpc>
              <a:spcBef>
                <a:spcPts val="1000"/>
              </a:spcBef>
              <a:spcAft>
                <a:spcPts val="0"/>
              </a:spcAft>
              <a:buSzPct val="81081"/>
              <a:buFont typeface="Noto Sans Symbols"/>
              <a:buChar char="⮚"/>
            </a:pPr>
            <a:r>
              <a:rPr lang="en-GB" sz="2400">
                <a:solidFill>
                  <a:schemeClr val="dk1"/>
                </a:solidFill>
              </a:rPr>
              <a:t>Global COVID-19 deaths </a:t>
            </a:r>
            <a:r>
              <a:rPr lang="en-GB" sz="2400" u="sng"/>
              <a:t>exceeded</a:t>
            </a:r>
            <a:r>
              <a:rPr lang="en-GB" sz="2400" u="sng">
                <a:solidFill>
                  <a:schemeClr val="dk1"/>
                </a:solidFill>
              </a:rPr>
              <a:t> 2.5 millions </a:t>
            </a:r>
            <a:r>
              <a:rPr lang="en-GB" sz="2400">
                <a:solidFill>
                  <a:schemeClr val="dk1"/>
                </a:solidFill>
              </a:rPr>
              <a:t>with more than 115 million infections</a:t>
            </a:r>
            <a:endParaRPr/>
          </a:p>
          <a:p>
            <a:pPr marL="457200" lvl="0" indent="-342898" algn="l" rtl="0">
              <a:lnSpc>
                <a:spcPct val="90000"/>
              </a:lnSpc>
              <a:spcBef>
                <a:spcPts val="1000"/>
              </a:spcBef>
              <a:spcAft>
                <a:spcPts val="0"/>
              </a:spcAft>
              <a:buSzPct val="81081"/>
              <a:buFont typeface="Noto Sans Symbols"/>
              <a:buChar char="⮚"/>
            </a:pPr>
            <a:r>
              <a:rPr lang="en-GB" sz="2400">
                <a:solidFill>
                  <a:schemeClr val="dk1"/>
                </a:solidFill>
              </a:rPr>
              <a:t>COVID-19 devastated the global economy and severely harmed critical pillars of society including:</a:t>
            </a:r>
            <a:endParaRPr/>
          </a:p>
          <a:p>
            <a:pPr marL="914400" lvl="1" indent="-342900" algn="l" rtl="0">
              <a:lnSpc>
                <a:spcPct val="90000"/>
              </a:lnSpc>
              <a:spcBef>
                <a:spcPts val="500"/>
              </a:spcBef>
              <a:spcAft>
                <a:spcPts val="0"/>
              </a:spcAft>
              <a:buSzPct val="97297"/>
              <a:buFont typeface="Noto Sans Symbols"/>
              <a:buChar char="⮚"/>
            </a:pPr>
            <a:r>
              <a:rPr lang="en-GB" sz="2000">
                <a:solidFill>
                  <a:schemeClr val="dk1"/>
                </a:solidFill>
              </a:rPr>
              <a:t>provision of education and healthcare</a:t>
            </a:r>
            <a:endParaRPr/>
          </a:p>
          <a:p>
            <a:pPr marL="914400" lvl="1" indent="-342900" algn="l" rtl="0">
              <a:lnSpc>
                <a:spcPct val="90000"/>
              </a:lnSpc>
              <a:spcBef>
                <a:spcPts val="500"/>
              </a:spcBef>
              <a:spcAft>
                <a:spcPts val="0"/>
              </a:spcAft>
              <a:buSzPct val="97297"/>
              <a:buFont typeface="Noto Sans Symbols"/>
              <a:buChar char="⮚"/>
            </a:pPr>
            <a:r>
              <a:rPr lang="en-GB" sz="2000">
                <a:solidFill>
                  <a:schemeClr val="dk1"/>
                </a:solidFill>
              </a:rPr>
              <a:t>community activities that are key for physical and mental health</a:t>
            </a:r>
            <a:endParaRPr/>
          </a:p>
          <a:p>
            <a:pPr marL="457200" lvl="0" indent="-342898" algn="l" rtl="0">
              <a:lnSpc>
                <a:spcPct val="90000"/>
              </a:lnSpc>
              <a:spcBef>
                <a:spcPts val="1000"/>
              </a:spcBef>
              <a:spcAft>
                <a:spcPts val="0"/>
              </a:spcAft>
              <a:buSzPct val="81081"/>
              <a:buFont typeface="Noto Sans Symbols"/>
              <a:buChar char="⮚"/>
            </a:pPr>
            <a:r>
              <a:rPr lang="en-GB" sz="2400">
                <a:solidFill>
                  <a:schemeClr val="dk1"/>
                </a:solidFill>
              </a:rPr>
              <a:t>Impact on countries with higher rates of poverty and  fragile systems</a:t>
            </a:r>
            <a:endParaRPr/>
          </a:p>
          <a:p>
            <a:pPr marL="457200" lvl="0" indent="-342898" algn="l" rtl="0">
              <a:lnSpc>
                <a:spcPct val="90000"/>
              </a:lnSpc>
              <a:spcBef>
                <a:spcPts val="1000"/>
              </a:spcBef>
              <a:spcAft>
                <a:spcPts val="0"/>
              </a:spcAft>
              <a:buSzPct val="81081"/>
              <a:buFont typeface="Noto Sans Symbols"/>
              <a:buChar char="⮚"/>
            </a:pPr>
            <a:r>
              <a:rPr lang="en-GB" sz="2400">
                <a:solidFill>
                  <a:schemeClr val="dk1"/>
                </a:solidFill>
              </a:rPr>
              <a:t>Evidence from previous health crises show that  women and adolescent girls are disproportionately affected</a:t>
            </a:r>
            <a:endParaRPr/>
          </a:p>
          <a:p>
            <a:pPr marL="457200" lvl="0" indent="-342898" algn="l" rtl="0">
              <a:lnSpc>
                <a:spcPct val="90000"/>
              </a:lnSpc>
              <a:spcBef>
                <a:spcPts val="1000"/>
              </a:spcBef>
              <a:spcAft>
                <a:spcPts val="0"/>
              </a:spcAft>
              <a:buSzPct val="81081"/>
              <a:buFont typeface="Noto Sans Symbols"/>
              <a:buChar char="⮚"/>
            </a:pPr>
            <a:r>
              <a:rPr lang="en-GB" sz="2400"/>
              <a:t>Scaling down implementation of community interventions related to ending child marriage interventions by one year, on  average, will see an estimated 7.4 child marriages (could have been averted)</a:t>
            </a:r>
            <a:endParaRPr/>
          </a:p>
          <a:p>
            <a:pPr marL="457200" lvl="0" indent="-342898" algn="l" rtl="0">
              <a:lnSpc>
                <a:spcPct val="90000"/>
              </a:lnSpc>
              <a:spcBef>
                <a:spcPts val="1000"/>
              </a:spcBef>
              <a:spcAft>
                <a:spcPts val="0"/>
              </a:spcAft>
              <a:buSzPct val="81081"/>
              <a:buFont typeface="Noto Sans Symbols"/>
              <a:buChar char="⮚"/>
            </a:pPr>
            <a:r>
              <a:rPr lang="en-GB" sz="2400">
                <a:solidFill>
                  <a:schemeClr val="dk1"/>
                </a:solidFill>
              </a:rPr>
              <a:t>Government measures to contain the  crisis- such as lockdowns – impacted people working in the informal sector (women and young people)</a:t>
            </a:r>
            <a:endParaRPr/>
          </a:p>
          <a:p>
            <a:pPr marL="457200" lvl="0" indent="-228600" algn="l" rtl="0">
              <a:lnSpc>
                <a:spcPct val="90000"/>
              </a:lnSpc>
              <a:spcBef>
                <a:spcPts val="1000"/>
              </a:spcBef>
              <a:spcAft>
                <a:spcPts val="0"/>
              </a:spcAft>
              <a:buSzPct val="81081"/>
              <a:buFont typeface="Noto Sans Symbols"/>
              <a:buNone/>
            </a:pPr>
            <a:endParaRPr sz="2400"/>
          </a:p>
          <a:p>
            <a:pPr marL="457200" lvl="0" indent="-228600" algn="l" rtl="0">
              <a:lnSpc>
                <a:spcPct val="90000"/>
              </a:lnSpc>
              <a:spcBef>
                <a:spcPts val="1000"/>
              </a:spcBef>
              <a:spcAft>
                <a:spcPts val="0"/>
              </a:spcAft>
              <a:buClr>
                <a:schemeClr val="dk1"/>
              </a:buClr>
              <a:buSzPct val="81081"/>
              <a:buNone/>
            </a:pPr>
            <a:endParaRPr sz="2400">
              <a:solidFill>
                <a:schemeClr val="dk1"/>
              </a:solidFill>
            </a:endParaRPr>
          </a:p>
          <a:p>
            <a:pPr marL="457200" lvl="0" indent="-228600" algn="l" rtl="0">
              <a:lnSpc>
                <a:spcPct val="90000"/>
              </a:lnSpc>
              <a:spcBef>
                <a:spcPts val="1000"/>
              </a:spcBef>
              <a:spcAft>
                <a:spcPts val="0"/>
              </a:spcAft>
              <a:buClr>
                <a:schemeClr val="dk1"/>
              </a:buClr>
              <a:buSzPct val="69498"/>
              <a:buNone/>
            </a:pPr>
            <a:endParaRPr>
              <a:solidFill>
                <a:schemeClr val="dk1"/>
              </a:solidFill>
            </a:endParaRPr>
          </a:p>
        </p:txBody>
      </p:sp>
      <p:grpSp>
        <p:nvGrpSpPr>
          <p:cNvPr id="501" name="Google Shape;501;p34"/>
          <p:cNvGrpSpPr/>
          <p:nvPr/>
        </p:nvGrpSpPr>
        <p:grpSpPr>
          <a:xfrm>
            <a:off x="7736981" y="1588190"/>
            <a:ext cx="4676011" cy="4606390"/>
            <a:chOff x="23057" y="888"/>
            <a:chExt cx="4676011" cy="4606390"/>
          </a:xfrm>
        </p:grpSpPr>
        <p:sp>
          <p:nvSpPr>
            <p:cNvPr id="502" name="Google Shape;502;p34"/>
            <p:cNvSpPr/>
            <p:nvPr/>
          </p:nvSpPr>
          <p:spPr>
            <a:xfrm rot="5400000">
              <a:off x="2000750" y="85316"/>
              <a:ext cx="1298892" cy="1130036"/>
            </a:xfrm>
            <a:prstGeom prst="hexagon">
              <a:avLst>
                <a:gd name="adj" fmla="val 25000"/>
                <a:gd name="vf" fmla="val 115470"/>
              </a:avLst>
            </a:prstGeom>
            <a:solidFill>
              <a:srgbClr val="41709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3" name="Google Shape;503;p34"/>
            <p:cNvSpPr txBox="1"/>
            <p:nvPr/>
          </p:nvSpPr>
          <p:spPr>
            <a:xfrm>
              <a:off x="2261275" y="203299"/>
              <a:ext cx="777842" cy="894070"/>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GB" sz="1100" b="0" i="0" u="none" strike="noStrike" cap="none">
                  <a:solidFill>
                    <a:schemeClr val="lt1"/>
                  </a:solidFill>
                  <a:latin typeface="Arial"/>
                  <a:ea typeface="Arial"/>
                  <a:cs typeface="Arial"/>
                  <a:sym typeface="Arial"/>
                </a:rPr>
                <a:t>Increasing Population</a:t>
              </a:r>
              <a:endParaRPr sz="1400" b="0" i="0" u="none" strike="noStrike" cap="none">
                <a:solidFill>
                  <a:srgbClr val="000000"/>
                </a:solidFill>
                <a:latin typeface="Arial"/>
                <a:ea typeface="Arial"/>
                <a:cs typeface="Arial"/>
                <a:sym typeface="Arial"/>
              </a:endParaRPr>
            </a:p>
          </p:txBody>
        </p:sp>
        <p:sp>
          <p:nvSpPr>
            <p:cNvPr id="504" name="Google Shape;504;p34"/>
            <p:cNvSpPr/>
            <p:nvPr/>
          </p:nvSpPr>
          <p:spPr>
            <a:xfrm>
              <a:off x="3249505" y="260666"/>
              <a:ext cx="1449563" cy="77933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5" name="Google Shape;505;p34"/>
            <p:cNvSpPr/>
            <p:nvPr/>
          </p:nvSpPr>
          <p:spPr>
            <a:xfrm rot="5400000">
              <a:off x="780311" y="85316"/>
              <a:ext cx="1298892" cy="1130036"/>
            </a:xfrm>
            <a:prstGeom prst="hexagon">
              <a:avLst>
                <a:gd name="adj" fmla="val 25000"/>
                <a:gd name="vf" fmla="val 115470"/>
              </a:avLst>
            </a:prstGeom>
            <a:solidFill>
              <a:srgbClr val="5287B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 name="Google Shape;506;p34"/>
            <p:cNvSpPr txBox="1"/>
            <p:nvPr/>
          </p:nvSpPr>
          <p:spPr>
            <a:xfrm>
              <a:off x="1040836" y="203299"/>
              <a:ext cx="777842" cy="89407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3600"/>
                <a:buFont typeface="Arial"/>
                <a:buNone/>
              </a:pPr>
              <a:endParaRPr sz="3600" b="0" i="0" u="none" strike="noStrike" cap="none">
                <a:solidFill>
                  <a:schemeClr val="lt1"/>
                </a:solidFill>
                <a:latin typeface="Arial"/>
                <a:ea typeface="Arial"/>
                <a:cs typeface="Arial"/>
                <a:sym typeface="Arial"/>
              </a:endParaRPr>
            </a:p>
          </p:txBody>
        </p:sp>
        <p:sp>
          <p:nvSpPr>
            <p:cNvPr id="507" name="Google Shape;507;p34"/>
            <p:cNvSpPr/>
            <p:nvPr/>
          </p:nvSpPr>
          <p:spPr>
            <a:xfrm rot="5400000">
              <a:off x="1388192" y="1187815"/>
              <a:ext cx="1298892" cy="1130036"/>
            </a:xfrm>
            <a:prstGeom prst="hexagon">
              <a:avLst>
                <a:gd name="adj" fmla="val 25000"/>
                <a:gd name="vf" fmla="val 115470"/>
              </a:avLst>
            </a:prstGeom>
            <a:solidFill>
              <a:srgbClr val="749DC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p34"/>
            <p:cNvSpPr txBox="1"/>
            <p:nvPr/>
          </p:nvSpPr>
          <p:spPr>
            <a:xfrm>
              <a:off x="1648717" y="1305798"/>
              <a:ext cx="777842" cy="894070"/>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GB" sz="1100" b="0" i="0" u="none" strike="noStrike" cap="none">
                  <a:solidFill>
                    <a:schemeClr val="lt1"/>
                  </a:solidFill>
                  <a:latin typeface="Arial"/>
                  <a:ea typeface="Arial"/>
                  <a:cs typeface="Arial"/>
                  <a:sym typeface="Arial"/>
                </a:rPr>
                <a:t>Rapid GDP growth</a:t>
              </a:r>
              <a:endParaRPr sz="1400" b="0" i="0" u="none" strike="noStrike" cap="none">
                <a:solidFill>
                  <a:srgbClr val="000000"/>
                </a:solidFill>
                <a:latin typeface="Arial"/>
                <a:ea typeface="Arial"/>
                <a:cs typeface="Arial"/>
                <a:sym typeface="Arial"/>
              </a:endParaRPr>
            </a:p>
          </p:txBody>
        </p:sp>
        <p:sp>
          <p:nvSpPr>
            <p:cNvPr id="509" name="Google Shape;509;p34"/>
            <p:cNvSpPr/>
            <p:nvPr/>
          </p:nvSpPr>
          <p:spPr>
            <a:xfrm>
              <a:off x="23057" y="1363166"/>
              <a:ext cx="1402803" cy="77933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0" name="Google Shape;510;p34"/>
            <p:cNvSpPr/>
            <p:nvPr/>
          </p:nvSpPr>
          <p:spPr>
            <a:xfrm rot="5400000">
              <a:off x="2608631" y="1187815"/>
              <a:ext cx="1298892" cy="1130036"/>
            </a:xfrm>
            <a:prstGeom prst="hexagon">
              <a:avLst>
                <a:gd name="adj" fmla="val 25000"/>
                <a:gd name="vf" fmla="val 115470"/>
              </a:avLst>
            </a:prstGeom>
            <a:solidFill>
              <a:srgbClr val="97B6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1" name="Google Shape;511;p34"/>
            <p:cNvSpPr txBox="1"/>
            <p:nvPr/>
          </p:nvSpPr>
          <p:spPr>
            <a:xfrm>
              <a:off x="2869156" y="1305798"/>
              <a:ext cx="777842" cy="89407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3600"/>
                <a:buFont typeface="Arial"/>
                <a:buNone/>
              </a:pPr>
              <a:endParaRPr sz="3600" b="0" i="0" u="none" strike="noStrike" cap="none">
                <a:solidFill>
                  <a:schemeClr val="lt1"/>
                </a:solidFill>
                <a:latin typeface="Arial"/>
                <a:ea typeface="Arial"/>
                <a:cs typeface="Arial"/>
                <a:sym typeface="Arial"/>
              </a:endParaRPr>
            </a:p>
          </p:txBody>
        </p:sp>
        <p:sp>
          <p:nvSpPr>
            <p:cNvPr id="512" name="Google Shape;512;p34"/>
            <p:cNvSpPr/>
            <p:nvPr/>
          </p:nvSpPr>
          <p:spPr>
            <a:xfrm rot="5400000">
              <a:off x="1989178" y="1803063"/>
              <a:ext cx="1298892" cy="2150831"/>
            </a:xfrm>
            <a:prstGeom prst="hexagon">
              <a:avLst>
                <a:gd name="adj" fmla="val 25000"/>
                <a:gd name="vf" fmla="val 115470"/>
              </a:avLst>
            </a:prstGeom>
            <a:solidFill>
              <a:srgbClr val="BBCFE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3" name="Google Shape;513;p34"/>
            <p:cNvSpPr txBox="1"/>
            <p:nvPr/>
          </p:nvSpPr>
          <p:spPr>
            <a:xfrm>
              <a:off x="1921681" y="2445514"/>
              <a:ext cx="1433887" cy="865928"/>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n-GB" sz="2400" b="1" i="0" u="none" strike="noStrike" cap="none">
                  <a:solidFill>
                    <a:schemeClr val="dk1"/>
                  </a:solidFill>
                  <a:latin typeface="Arial"/>
                  <a:ea typeface="Arial"/>
                  <a:cs typeface="Arial"/>
                  <a:sym typeface="Arial"/>
                </a:rPr>
                <a:t>COVID-19</a:t>
              </a:r>
              <a:endParaRPr sz="1400" b="0" i="0" u="none" strike="noStrike" cap="none">
                <a:solidFill>
                  <a:srgbClr val="000000"/>
                </a:solidFill>
                <a:latin typeface="Arial"/>
                <a:ea typeface="Arial"/>
                <a:cs typeface="Arial"/>
                <a:sym typeface="Arial"/>
              </a:endParaRPr>
            </a:p>
          </p:txBody>
        </p:sp>
        <p:sp>
          <p:nvSpPr>
            <p:cNvPr id="514" name="Google Shape;514;p34"/>
            <p:cNvSpPr/>
            <p:nvPr/>
          </p:nvSpPr>
          <p:spPr>
            <a:xfrm>
              <a:off x="3249505" y="2465665"/>
              <a:ext cx="1449563" cy="77933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5" name="Google Shape;515;p34"/>
            <p:cNvSpPr/>
            <p:nvPr/>
          </p:nvSpPr>
          <p:spPr>
            <a:xfrm rot="5400000">
              <a:off x="323110" y="2132253"/>
              <a:ext cx="1298892" cy="1411426"/>
            </a:xfrm>
            <a:prstGeom prst="hexagon">
              <a:avLst>
                <a:gd name="adj" fmla="val 25000"/>
                <a:gd name="vf" fmla="val 115470"/>
              </a:avLst>
            </a:prstGeom>
            <a:solidFill>
              <a:srgbClr val="97B6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6" name="Google Shape;516;p34"/>
            <p:cNvSpPr txBox="1"/>
            <p:nvPr/>
          </p:nvSpPr>
          <p:spPr>
            <a:xfrm>
              <a:off x="502081" y="2405002"/>
              <a:ext cx="940950" cy="86592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3600"/>
                <a:buFont typeface="Arial"/>
                <a:buNone/>
              </a:pPr>
              <a:endParaRPr sz="3600" b="0" i="0" u="none" strike="noStrike" cap="none">
                <a:solidFill>
                  <a:schemeClr val="lt1"/>
                </a:solidFill>
                <a:latin typeface="Arial"/>
                <a:ea typeface="Arial"/>
                <a:cs typeface="Arial"/>
                <a:sym typeface="Arial"/>
              </a:endParaRPr>
            </a:p>
          </p:txBody>
        </p:sp>
        <p:sp>
          <p:nvSpPr>
            <p:cNvPr id="517" name="Google Shape;517;p34"/>
            <p:cNvSpPr/>
            <p:nvPr/>
          </p:nvSpPr>
          <p:spPr>
            <a:xfrm rot="5400000">
              <a:off x="1388192" y="3392814"/>
              <a:ext cx="1298892" cy="1130036"/>
            </a:xfrm>
            <a:prstGeom prst="hexagon">
              <a:avLst>
                <a:gd name="adj" fmla="val 25000"/>
                <a:gd name="vf" fmla="val 115470"/>
              </a:avLst>
            </a:prstGeom>
            <a:solidFill>
              <a:srgbClr val="749DC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8" name="Google Shape;518;p34"/>
            <p:cNvSpPr txBox="1"/>
            <p:nvPr/>
          </p:nvSpPr>
          <p:spPr>
            <a:xfrm>
              <a:off x="1648717" y="3510797"/>
              <a:ext cx="777842" cy="894070"/>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GB" sz="1100" b="0" i="0" u="none" strike="noStrike" cap="none">
                  <a:solidFill>
                    <a:schemeClr val="lt1"/>
                  </a:solidFill>
                  <a:latin typeface="Arial"/>
                  <a:ea typeface="Arial"/>
                  <a:cs typeface="Arial"/>
                  <a:sym typeface="Arial"/>
                </a:rPr>
                <a:t>Need for more job creation</a:t>
              </a:r>
              <a:endParaRPr sz="1400" b="0" i="0" u="none" strike="noStrike" cap="none">
                <a:solidFill>
                  <a:srgbClr val="000000"/>
                </a:solidFill>
                <a:latin typeface="Arial"/>
                <a:ea typeface="Arial"/>
                <a:cs typeface="Arial"/>
                <a:sym typeface="Arial"/>
              </a:endParaRPr>
            </a:p>
          </p:txBody>
        </p:sp>
        <p:sp>
          <p:nvSpPr>
            <p:cNvPr id="519" name="Google Shape;519;p34"/>
            <p:cNvSpPr/>
            <p:nvPr/>
          </p:nvSpPr>
          <p:spPr>
            <a:xfrm>
              <a:off x="23057" y="3568165"/>
              <a:ext cx="1402803" cy="77933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0" name="Google Shape;520;p34"/>
            <p:cNvSpPr/>
            <p:nvPr/>
          </p:nvSpPr>
          <p:spPr>
            <a:xfrm rot="5400000">
              <a:off x="2608631" y="3392814"/>
              <a:ext cx="1298892" cy="1130036"/>
            </a:xfrm>
            <a:prstGeom prst="hexagon">
              <a:avLst>
                <a:gd name="adj" fmla="val 25000"/>
                <a:gd name="vf" fmla="val 115470"/>
              </a:avLst>
            </a:prstGeom>
            <a:solidFill>
              <a:srgbClr val="5287B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1" name="Google Shape;521;p34"/>
            <p:cNvSpPr txBox="1"/>
            <p:nvPr/>
          </p:nvSpPr>
          <p:spPr>
            <a:xfrm>
              <a:off x="2869156" y="3510797"/>
              <a:ext cx="777842" cy="89407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3600"/>
                <a:buFont typeface="Arial"/>
                <a:buNone/>
              </a:pPr>
              <a:endParaRPr sz="3600" b="0" i="0" u="none" strike="noStrike" cap="none">
                <a:solidFill>
                  <a:schemeClr val="lt1"/>
                </a:solidFill>
                <a:latin typeface="Arial"/>
                <a:ea typeface="Arial"/>
                <a:cs typeface="Arial"/>
                <a:sym typeface="Aria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9"/>
          <p:cNvSpPr txBox="1"/>
          <p:nvPr/>
        </p:nvSpPr>
        <p:spPr>
          <a:xfrm>
            <a:off x="275243" y="801465"/>
            <a:ext cx="11555685" cy="6684354"/>
          </a:xfrm>
          <a:prstGeom prst="rect">
            <a:avLst/>
          </a:prstGeom>
          <a:noFill/>
          <a:ln>
            <a:noFill/>
          </a:ln>
        </p:spPr>
        <p:txBody>
          <a:bodyPr spcFirstLastPara="1" wrap="square" lIns="91425" tIns="45700" rIns="91425" bIns="45700" anchor="t" anchorCtr="0">
            <a:spAutoFit/>
          </a:bodyPr>
          <a:lstStyle/>
          <a:p>
            <a:pPr marL="457200" marR="0" lvl="0" indent="-457200" algn="l" rtl="0">
              <a:lnSpc>
                <a:spcPct val="150000"/>
              </a:lnSpc>
              <a:spcBef>
                <a:spcPts val="0"/>
              </a:spcBef>
              <a:spcAft>
                <a:spcPts val="0"/>
              </a:spcAft>
              <a:buClr>
                <a:schemeClr val="dk1"/>
              </a:buClr>
              <a:buSzPts val="2400"/>
              <a:buFont typeface="Noto Sans Symbols"/>
              <a:buChar char="⮚"/>
            </a:pPr>
            <a:r>
              <a:rPr lang="en-GB" sz="2400" b="0" i="0" u="none" strike="noStrike" cap="none">
                <a:solidFill>
                  <a:schemeClr val="dk1"/>
                </a:solidFill>
                <a:latin typeface="Calibri"/>
                <a:ea typeface="Calibri"/>
                <a:cs typeface="Calibri"/>
                <a:sym typeface="Calibri"/>
              </a:rPr>
              <a:t>Total number of cases exceeding 3.6 M and a total deaths approaching 90K coupled with fragile health systems diverted resources away from SRH and family planning services </a:t>
            </a:r>
            <a:endParaRPr sz="2400" b="0" i="0" u="none" strike="noStrike" cap="none">
              <a:solidFill>
                <a:schemeClr val="dk1"/>
              </a:solidFill>
              <a:latin typeface="Calibri"/>
              <a:ea typeface="Calibri"/>
              <a:cs typeface="Calibri"/>
              <a:sym typeface="Calibri"/>
            </a:endParaRPr>
          </a:p>
          <a:p>
            <a:pPr marL="457200" marR="0" lvl="0" indent="-457200" algn="l" rtl="0">
              <a:lnSpc>
                <a:spcPct val="150000"/>
              </a:lnSpc>
              <a:spcBef>
                <a:spcPts val="0"/>
              </a:spcBef>
              <a:spcAft>
                <a:spcPts val="0"/>
              </a:spcAft>
              <a:buClr>
                <a:schemeClr val="dk1"/>
              </a:buClr>
              <a:buSzPts val="2400"/>
              <a:buFont typeface="Noto Sans Symbols"/>
              <a:buChar char="⮚"/>
            </a:pPr>
            <a:r>
              <a:rPr lang="en-GB" sz="2400" b="0" i="0" u="none" strike="noStrike" cap="none">
                <a:solidFill>
                  <a:schemeClr val="dk1"/>
                </a:solidFill>
                <a:latin typeface="Calibri"/>
                <a:ea typeface="Calibri"/>
                <a:cs typeface="Calibri"/>
                <a:sym typeface="Calibri"/>
              </a:rPr>
              <a:t>Lockdown reduced community interventions especially targeting adolescent girls with evidence of increased child marriage</a:t>
            </a:r>
            <a:endParaRPr sz="1400" b="0" i="0" u="none" strike="noStrike" cap="none">
              <a:solidFill>
                <a:srgbClr val="000000"/>
              </a:solidFill>
              <a:latin typeface="Arial"/>
              <a:ea typeface="Arial"/>
              <a:cs typeface="Arial"/>
              <a:sym typeface="Arial"/>
            </a:endParaRPr>
          </a:p>
          <a:p>
            <a:pPr marL="457200" marR="0" lvl="0" indent="-457200" algn="l" rtl="0">
              <a:lnSpc>
                <a:spcPct val="150000"/>
              </a:lnSpc>
              <a:spcBef>
                <a:spcPts val="0"/>
              </a:spcBef>
              <a:spcAft>
                <a:spcPts val="0"/>
              </a:spcAft>
              <a:buClr>
                <a:schemeClr val="dk1"/>
              </a:buClr>
              <a:buSzPts val="2400"/>
              <a:buFont typeface="Noto Sans Symbols"/>
              <a:buChar char="⮚"/>
            </a:pPr>
            <a:r>
              <a:rPr lang="en-GB" sz="2400" b="0" i="0" u="none" strike="noStrike" cap="none">
                <a:solidFill>
                  <a:schemeClr val="dk1"/>
                </a:solidFill>
                <a:latin typeface="Calibri"/>
                <a:ea typeface="Calibri"/>
                <a:cs typeface="Calibri"/>
                <a:sym typeface="Calibri"/>
              </a:rPr>
              <a:t>Increased maternal mortality and GBV in humanitarian settings</a:t>
            </a:r>
            <a:endParaRPr sz="1800" b="0" i="0" u="none" strike="noStrike" cap="none">
              <a:solidFill>
                <a:schemeClr val="dk1"/>
              </a:solidFill>
              <a:latin typeface="Calibri"/>
              <a:ea typeface="Calibri"/>
              <a:cs typeface="Calibri"/>
              <a:sym typeface="Calibri"/>
            </a:endParaRPr>
          </a:p>
          <a:p>
            <a:pPr marL="457200" marR="0" lvl="0" indent="-457200" algn="l" rtl="0">
              <a:lnSpc>
                <a:spcPct val="150000"/>
              </a:lnSpc>
              <a:spcBef>
                <a:spcPts val="0"/>
              </a:spcBef>
              <a:spcAft>
                <a:spcPts val="0"/>
              </a:spcAft>
              <a:buClr>
                <a:schemeClr val="dk1"/>
              </a:buClr>
              <a:buSzPts val="2400"/>
              <a:buFont typeface="Noto Sans Symbols"/>
              <a:buChar char="⮚"/>
            </a:pPr>
            <a:r>
              <a:rPr lang="en-GB" sz="2400" b="0" i="0" u="none" strike="noStrike" cap="none">
                <a:solidFill>
                  <a:schemeClr val="dk1"/>
                </a:solidFill>
                <a:latin typeface="Calibri"/>
                <a:ea typeface="Calibri"/>
                <a:cs typeface="Calibri"/>
                <a:sym typeface="Calibri"/>
              </a:rPr>
              <a:t>Disruption of education services due to lockdown; more in poor communities </a:t>
            </a:r>
            <a:endParaRPr sz="1400" b="0" i="0" u="none" strike="noStrike" cap="none">
              <a:solidFill>
                <a:srgbClr val="000000"/>
              </a:solidFill>
              <a:latin typeface="Arial"/>
              <a:ea typeface="Arial"/>
              <a:cs typeface="Arial"/>
              <a:sym typeface="Arial"/>
            </a:endParaRPr>
          </a:p>
          <a:p>
            <a:pPr marL="457200" marR="0" lvl="0" indent="-457200" algn="l" rtl="0">
              <a:lnSpc>
                <a:spcPct val="150000"/>
              </a:lnSpc>
              <a:spcBef>
                <a:spcPts val="0"/>
              </a:spcBef>
              <a:spcAft>
                <a:spcPts val="0"/>
              </a:spcAft>
              <a:buClr>
                <a:schemeClr val="dk1"/>
              </a:buClr>
              <a:buSzPts val="2400"/>
              <a:buFont typeface="Noto Sans Symbols"/>
              <a:buChar char="⮚"/>
            </a:pPr>
            <a:r>
              <a:rPr lang="en-GB" sz="2400" b="0" i="0" u="none" strike="noStrike" cap="none">
                <a:solidFill>
                  <a:schemeClr val="dk1"/>
                </a:solidFill>
                <a:latin typeface="Calibri"/>
                <a:ea typeface="Calibri"/>
                <a:cs typeface="Calibri"/>
                <a:sym typeface="Calibri"/>
              </a:rPr>
              <a:t>Disruption of education and skill development of young people</a:t>
            </a:r>
            <a:endParaRPr sz="1400" b="0" i="0" u="none" strike="noStrike" cap="none">
              <a:solidFill>
                <a:srgbClr val="000000"/>
              </a:solidFill>
              <a:latin typeface="Arial"/>
              <a:ea typeface="Arial"/>
              <a:cs typeface="Arial"/>
              <a:sym typeface="Arial"/>
            </a:endParaRPr>
          </a:p>
          <a:p>
            <a:pPr marL="457200" marR="0" lvl="4" indent="-457200" algn="l" rtl="0">
              <a:lnSpc>
                <a:spcPct val="150000"/>
              </a:lnSpc>
              <a:spcBef>
                <a:spcPts val="0"/>
              </a:spcBef>
              <a:spcAft>
                <a:spcPts val="0"/>
              </a:spcAft>
              <a:buClr>
                <a:schemeClr val="dk1"/>
              </a:buClr>
              <a:buSzPts val="2400"/>
              <a:buFont typeface="Noto Sans Symbols"/>
              <a:buChar char="⮚"/>
            </a:pPr>
            <a:r>
              <a:rPr lang="en-GB" sz="2400" b="0" i="0" u="none" strike="noStrike" cap="none">
                <a:solidFill>
                  <a:schemeClr val="dk1"/>
                </a:solidFill>
                <a:latin typeface="Calibri"/>
                <a:ea typeface="Calibri"/>
                <a:cs typeface="Calibri"/>
                <a:sym typeface="Calibri"/>
              </a:rPr>
              <a:t>Decrease in working hours and contribution to poverty (10% decrease in working hours among those employed in Arab African countries resulted in losing jobs more among women</a:t>
            </a:r>
            <a:endParaRPr sz="1400" b="0" i="0" u="none" strike="noStrike" cap="none">
              <a:solidFill>
                <a:srgbClr val="000000"/>
              </a:solidFill>
              <a:latin typeface="Arial"/>
              <a:ea typeface="Arial"/>
              <a:cs typeface="Arial"/>
              <a:sym typeface="Arial"/>
            </a:endParaRPr>
          </a:p>
          <a:p>
            <a:pPr marL="457200" marR="0" lvl="0" indent="0" algn="l" rtl="0">
              <a:lnSpc>
                <a:spcPct val="115000"/>
              </a:lnSpc>
              <a:spcBef>
                <a:spcPts val="140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4" name="Google Shape;534;p9"/>
          <p:cNvSpPr txBox="1">
            <a:spLocks noGrp="1"/>
          </p:cNvSpPr>
          <p:nvPr>
            <p:ph type="title"/>
          </p:nvPr>
        </p:nvSpPr>
        <p:spPr>
          <a:xfrm>
            <a:off x="192518" y="119966"/>
            <a:ext cx="11081982" cy="76590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2800"/>
              <a:buNone/>
            </a:pPr>
            <a:r>
              <a:rPr lang="en-GB" sz="3600" b="1">
                <a:solidFill>
                  <a:srgbClr val="F7941E"/>
                </a:solidFill>
              </a:rPr>
              <a:t>Impact of Covid-19 in Africa and Increased Inequalities</a:t>
            </a:r>
            <a:endParaRPr sz="1800">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10"/>
          <p:cNvSpPr txBox="1">
            <a:spLocks noGrp="1"/>
          </p:cNvSpPr>
          <p:nvPr>
            <p:ph type="title"/>
          </p:nvPr>
        </p:nvSpPr>
        <p:spPr>
          <a:xfrm>
            <a:off x="422031" y="86498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GB" sz="2400" b="1"/>
              <a:t>Disruptions to contraception for adolescents and young adults (age 15-24) in Nairobi, Kenya during COVID-19</a:t>
            </a:r>
            <a:endParaRPr/>
          </a:p>
        </p:txBody>
      </p:sp>
      <p:pic>
        <p:nvPicPr>
          <p:cNvPr id="540" name="Google Shape;540;p10"/>
          <p:cNvPicPr preferRelativeResize="0"/>
          <p:nvPr/>
        </p:nvPicPr>
        <p:blipFill rotWithShape="1">
          <a:blip r:embed="rId3">
            <a:alphaModFix/>
          </a:blip>
          <a:srcRect/>
          <a:stretch/>
        </p:blipFill>
        <p:spPr>
          <a:xfrm>
            <a:off x="2041364" y="1979112"/>
            <a:ext cx="8005916" cy="4432595"/>
          </a:xfrm>
          <a:prstGeom prst="rect">
            <a:avLst/>
          </a:prstGeom>
          <a:noFill/>
          <a:ln>
            <a:noFill/>
          </a:ln>
        </p:spPr>
      </p:pic>
      <p:sp>
        <p:nvSpPr>
          <p:cNvPr id="541" name="Google Shape;541;p10"/>
          <p:cNvSpPr txBox="1"/>
          <p:nvPr/>
        </p:nvSpPr>
        <p:spPr>
          <a:xfrm>
            <a:off x="422031" y="140039"/>
            <a:ext cx="10931769" cy="957241"/>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000000"/>
              </a:buClr>
              <a:buSzPts val="2800"/>
              <a:buFont typeface="Calibri"/>
              <a:buNone/>
            </a:pPr>
            <a:r>
              <a:rPr lang="en-GB" sz="3600" b="1" i="0" u="none" strike="noStrike" cap="none">
                <a:solidFill>
                  <a:srgbClr val="F7941E"/>
                </a:solidFill>
                <a:latin typeface="Calibri"/>
                <a:ea typeface="Calibri"/>
                <a:cs typeface="Calibri"/>
                <a:sym typeface="Calibri"/>
              </a:rPr>
              <a:t>Example from a Study in Kenya</a:t>
            </a:r>
            <a:endParaRPr sz="3600" b="1" i="0" u="none" strike="noStrike" cap="none">
              <a:solidFill>
                <a:srgbClr val="F7941E"/>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3"/>
          <p:cNvSpPr/>
          <p:nvPr/>
        </p:nvSpPr>
        <p:spPr>
          <a:xfrm>
            <a:off x="1537780" y="4367190"/>
            <a:ext cx="427623" cy="393194"/>
          </a:xfrm>
          <a:prstGeom prst="rect">
            <a:avLst/>
          </a:prstGeom>
          <a:solidFill>
            <a:srgbClr val="EAA66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400" b="1" i="0" u="none" strike="noStrike" cap="none">
                <a:solidFill>
                  <a:schemeClr val="lt1"/>
                </a:solidFill>
                <a:latin typeface="Arial"/>
                <a:ea typeface="Arial"/>
                <a:cs typeface="Arial"/>
                <a:sym typeface="Arial"/>
              </a:rPr>
              <a:t>4</a:t>
            </a:r>
            <a:endParaRPr sz="1200" b="0" i="0" u="none" strike="noStrike" cap="none">
              <a:solidFill>
                <a:schemeClr val="lt1"/>
              </a:solidFill>
              <a:latin typeface="Arial"/>
              <a:ea typeface="Arial"/>
              <a:cs typeface="Arial"/>
              <a:sym typeface="Arial"/>
            </a:endParaRPr>
          </a:p>
        </p:txBody>
      </p:sp>
      <p:cxnSp>
        <p:nvCxnSpPr>
          <p:cNvPr id="347" name="Google Shape;347;p3"/>
          <p:cNvCxnSpPr/>
          <p:nvPr/>
        </p:nvCxnSpPr>
        <p:spPr>
          <a:xfrm>
            <a:off x="2209800" y="1519209"/>
            <a:ext cx="0" cy="4937760"/>
          </a:xfrm>
          <a:prstGeom prst="straightConnector1">
            <a:avLst/>
          </a:prstGeom>
          <a:noFill/>
          <a:ln w="9525" cap="flat" cmpd="sng">
            <a:solidFill>
              <a:srgbClr val="385623"/>
            </a:solidFill>
            <a:prstDash val="solid"/>
            <a:miter lim="800000"/>
            <a:headEnd type="none" w="sm" len="sm"/>
            <a:tailEnd type="none" w="sm" len="sm"/>
          </a:ln>
        </p:spPr>
      </p:cxnSp>
      <p:sp>
        <p:nvSpPr>
          <p:cNvPr id="348" name="Google Shape;348;p3"/>
          <p:cNvSpPr/>
          <p:nvPr/>
        </p:nvSpPr>
        <p:spPr>
          <a:xfrm>
            <a:off x="1541084" y="1464151"/>
            <a:ext cx="427623" cy="393194"/>
          </a:xfrm>
          <a:prstGeom prst="rect">
            <a:avLst/>
          </a:prstGeom>
          <a:solidFill>
            <a:srgbClr val="EAA66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400" b="1" i="0" u="none" strike="noStrike" cap="none">
                <a:solidFill>
                  <a:schemeClr val="lt1"/>
                </a:solidFill>
                <a:latin typeface="Arial"/>
                <a:ea typeface="Arial"/>
                <a:cs typeface="Arial"/>
                <a:sym typeface="Arial"/>
              </a:rPr>
              <a:t>1</a:t>
            </a:r>
            <a:endParaRPr sz="1200" b="0" i="0" u="none" strike="noStrike" cap="none">
              <a:solidFill>
                <a:schemeClr val="lt1"/>
              </a:solidFill>
              <a:latin typeface="Arial"/>
              <a:ea typeface="Arial"/>
              <a:cs typeface="Arial"/>
              <a:sym typeface="Arial"/>
            </a:endParaRPr>
          </a:p>
        </p:txBody>
      </p:sp>
      <p:sp>
        <p:nvSpPr>
          <p:cNvPr id="349" name="Google Shape;349;p3"/>
          <p:cNvSpPr/>
          <p:nvPr/>
        </p:nvSpPr>
        <p:spPr>
          <a:xfrm>
            <a:off x="1537782" y="2434234"/>
            <a:ext cx="427623" cy="393194"/>
          </a:xfrm>
          <a:prstGeom prst="rect">
            <a:avLst/>
          </a:prstGeom>
          <a:solidFill>
            <a:srgbClr val="EAA66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400" b="1" i="0" u="none" strike="noStrike" cap="none">
                <a:solidFill>
                  <a:schemeClr val="lt1"/>
                </a:solidFill>
                <a:latin typeface="Arial"/>
                <a:ea typeface="Arial"/>
                <a:cs typeface="Arial"/>
                <a:sym typeface="Arial"/>
              </a:rPr>
              <a:t>2</a:t>
            </a:r>
            <a:endParaRPr sz="1200" b="0" i="0" u="none" strike="noStrike" cap="none">
              <a:solidFill>
                <a:schemeClr val="lt1"/>
              </a:solidFill>
              <a:latin typeface="Arial"/>
              <a:ea typeface="Arial"/>
              <a:cs typeface="Arial"/>
              <a:sym typeface="Arial"/>
            </a:endParaRPr>
          </a:p>
        </p:txBody>
      </p:sp>
      <p:sp>
        <p:nvSpPr>
          <p:cNvPr id="350" name="Google Shape;350;p3"/>
          <p:cNvSpPr/>
          <p:nvPr/>
        </p:nvSpPr>
        <p:spPr>
          <a:xfrm>
            <a:off x="2401134" y="2359965"/>
            <a:ext cx="8080050" cy="776591"/>
          </a:xfrm>
          <a:prstGeom prst="rect">
            <a:avLst/>
          </a:prstGeom>
          <a:solidFill>
            <a:srgbClr val="F2F2F2"/>
          </a:solidFill>
          <a:ln w="12700" cap="flat" cmpd="sng">
            <a:solidFill>
              <a:srgbClr val="3856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accent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chemeClr val="accent2"/>
                </a:solidFill>
                <a:latin typeface="Arial"/>
                <a:ea typeface="Arial"/>
                <a:cs typeface="Arial"/>
                <a:sym typeface="Arial"/>
              </a:rPr>
              <a:t>Harnessing the Demographic Dividend in Africa: </a:t>
            </a:r>
            <a:endParaRPr sz="2000" b="1" i="0" u="none" strike="noStrike" cap="none">
              <a:solidFill>
                <a:schemeClr val="accent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chemeClr val="accent2"/>
                </a:solidFill>
                <a:latin typeface="Arial"/>
                <a:ea typeface="Arial"/>
                <a:cs typeface="Arial"/>
                <a:sym typeface="Arial"/>
              </a:rPr>
              <a:t>Challenges and Opportunities?</a:t>
            </a:r>
            <a:endParaRPr sz="1600" b="1" i="0" u="none" strike="noStrike" cap="none">
              <a:solidFill>
                <a:schemeClr val="accent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chemeClr val="accent2"/>
              </a:solidFill>
              <a:latin typeface="Arial"/>
              <a:ea typeface="Arial"/>
              <a:cs typeface="Arial"/>
              <a:sym typeface="Arial"/>
            </a:endParaRPr>
          </a:p>
        </p:txBody>
      </p:sp>
      <p:sp>
        <p:nvSpPr>
          <p:cNvPr id="351" name="Google Shape;351;p3"/>
          <p:cNvSpPr/>
          <p:nvPr/>
        </p:nvSpPr>
        <p:spPr>
          <a:xfrm>
            <a:off x="1537781" y="3400712"/>
            <a:ext cx="427623" cy="393194"/>
          </a:xfrm>
          <a:prstGeom prst="rect">
            <a:avLst/>
          </a:prstGeom>
          <a:solidFill>
            <a:srgbClr val="EAA66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400" b="1" i="0" u="none" strike="noStrike" cap="none">
                <a:solidFill>
                  <a:schemeClr val="lt1"/>
                </a:solidFill>
                <a:latin typeface="Arial"/>
                <a:ea typeface="Arial"/>
                <a:cs typeface="Arial"/>
                <a:sym typeface="Arial"/>
              </a:rPr>
              <a:t>3</a:t>
            </a:r>
            <a:endParaRPr sz="1200" b="0" i="0" u="none" strike="noStrike" cap="none">
              <a:solidFill>
                <a:schemeClr val="lt1"/>
              </a:solidFill>
              <a:latin typeface="Arial"/>
              <a:ea typeface="Arial"/>
              <a:cs typeface="Arial"/>
              <a:sym typeface="Arial"/>
            </a:endParaRPr>
          </a:p>
        </p:txBody>
      </p:sp>
      <p:sp>
        <p:nvSpPr>
          <p:cNvPr id="352" name="Google Shape;352;p3"/>
          <p:cNvSpPr/>
          <p:nvPr/>
        </p:nvSpPr>
        <p:spPr>
          <a:xfrm>
            <a:off x="2401133" y="3348523"/>
            <a:ext cx="8080050" cy="643928"/>
          </a:xfrm>
          <a:prstGeom prst="rect">
            <a:avLst/>
          </a:prstGeom>
          <a:solidFill>
            <a:srgbClr val="F2F2F2"/>
          </a:solidFill>
          <a:ln w="12700" cap="flat" cmpd="sng">
            <a:solidFill>
              <a:srgbClr val="3856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chemeClr val="accent2"/>
                </a:solidFill>
                <a:latin typeface="Arial"/>
                <a:ea typeface="Arial"/>
                <a:cs typeface="Arial"/>
                <a:sym typeface="Arial"/>
              </a:rPr>
              <a:t>UNFPA Approach to Harnessing the Demographic Dividend and Accelerators</a:t>
            </a:r>
            <a:endParaRPr sz="2000" b="1" i="0" u="none" strike="noStrike" cap="none">
              <a:solidFill>
                <a:schemeClr val="accent2"/>
              </a:solidFill>
              <a:latin typeface="Arial"/>
              <a:ea typeface="Arial"/>
              <a:cs typeface="Arial"/>
              <a:sym typeface="Arial"/>
            </a:endParaRPr>
          </a:p>
        </p:txBody>
      </p:sp>
      <p:sp>
        <p:nvSpPr>
          <p:cNvPr id="353" name="Google Shape;353;p3"/>
          <p:cNvSpPr/>
          <p:nvPr/>
        </p:nvSpPr>
        <p:spPr>
          <a:xfrm>
            <a:off x="2401133" y="4125261"/>
            <a:ext cx="8080050" cy="777919"/>
          </a:xfrm>
          <a:prstGeom prst="rect">
            <a:avLst/>
          </a:prstGeom>
          <a:solidFill>
            <a:srgbClr val="F2F2F2"/>
          </a:solidFill>
          <a:ln w="12700" cap="flat" cmpd="sng">
            <a:solidFill>
              <a:srgbClr val="3856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GB" sz="2000" b="1" i="0" u="none" strike="noStrike" cap="none">
                <a:solidFill>
                  <a:schemeClr val="accent2"/>
                </a:solidFill>
                <a:latin typeface="Arial"/>
                <a:ea typeface="Arial"/>
                <a:cs typeface="Arial"/>
                <a:sym typeface="Arial"/>
              </a:rPr>
              <a:t>Impact of Covid-19 in Africa and Increased Inequalities</a:t>
            </a:r>
            <a:endParaRPr sz="2000" b="0" i="0" u="none" strike="noStrike" cap="none">
              <a:solidFill>
                <a:schemeClr val="accent2"/>
              </a:solidFill>
              <a:latin typeface="Arial"/>
              <a:ea typeface="Arial"/>
              <a:cs typeface="Arial"/>
              <a:sym typeface="Arial"/>
            </a:endParaRPr>
          </a:p>
        </p:txBody>
      </p:sp>
      <p:sp>
        <p:nvSpPr>
          <p:cNvPr id="354" name="Google Shape;354;p3"/>
          <p:cNvSpPr/>
          <p:nvPr/>
        </p:nvSpPr>
        <p:spPr>
          <a:xfrm>
            <a:off x="2401134" y="1390999"/>
            <a:ext cx="8080049" cy="756853"/>
          </a:xfrm>
          <a:prstGeom prst="rect">
            <a:avLst/>
          </a:prstGeom>
          <a:solidFill>
            <a:srgbClr val="F2F2F2"/>
          </a:solidFill>
          <a:ln w="12700" cap="flat" cmpd="sng">
            <a:solidFill>
              <a:srgbClr val="3856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chemeClr val="accent2"/>
                </a:solidFill>
                <a:latin typeface="Arial"/>
                <a:ea typeface="Arial"/>
                <a:cs typeface="Arial"/>
                <a:sym typeface="Arial"/>
              </a:rPr>
              <a:t>Understanding the Demographic Dividend  </a:t>
            </a:r>
            <a:endParaRPr sz="1400" b="0" i="0" u="none" strike="noStrike" cap="none">
              <a:solidFill>
                <a:srgbClr val="000000"/>
              </a:solidFill>
              <a:latin typeface="Arial"/>
              <a:ea typeface="Arial"/>
              <a:cs typeface="Arial"/>
              <a:sym typeface="Arial"/>
            </a:endParaRPr>
          </a:p>
        </p:txBody>
      </p:sp>
      <p:sp>
        <p:nvSpPr>
          <p:cNvPr id="355" name="Google Shape;355;p3"/>
          <p:cNvSpPr/>
          <p:nvPr/>
        </p:nvSpPr>
        <p:spPr>
          <a:xfrm>
            <a:off x="1532665" y="5235369"/>
            <a:ext cx="427623" cy="393194"/>
          </a:xfrm>
          <a:prstGeom prst="rect">
            <a:avLst/>
          </a:prstGeom>
          <a:solidFill>
            <a:srgbClr val="EAA66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400" b="1" i="0" u="none" strike="noStrike" cap="none">
                <a:solidFill>
                  <a:schemeClr val="lt1"/>
                </a:solidFill>
                <a:latin typeface="Arial"/>
                <a:ea typeface="Arial"/>
                <a:cs typeface="Arial"/>
                <a:sym typeface="Arial"/>
              </a:rPr>
              <a:t>5</a:t>
            </a:r>
            <a:endParaRPr sz="1200" b="0" i="0" u="none" strike="noStrike" cap="none">
              <a:solidFill>
                <a:schemeClr val="lt1"/>
              </a:solidFill>
              <a:latin typeface="Arial"/>
              <a:ea typeface="Arial"/>
              <a:cs typeface="Arial"/>
              <a:sym typeface="Arial"/>
            </a:endParaRPr>
          </a:p>
        </p:txBody>
      </p:sp>
      <p:sp>
        <p:nvSpPr>
          <p:cNvPr id="356" name="Google Shape;356;p3"/>
          <p:cNvSpPr/>
          <p:nvPr/>
        </p:nvSpPr>
        <p:spPr>
          <a:xfrm>
            <a:off x="2401133" y="5193122"/>
            <a:ext cx="8080050" cy="495904"/>
          </a:xfrm>
          <a:prstGeom prst="rect">
            <a:avLst/>
          </a:prstGeom>
          <a:solidFill>
            <a:srgbClr val="F2F2F2"/>
          </a:solidFill>
          <a:ln w="12700" cap="flat" cmpd="sng">
            <a:solidFill>
              <a:srgbClr val="3856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chemeClr val="accent2"/>
                </a:solidFill>
                <a:latin typeface="Arial"/>
                <a:ea typeface="Arial"/>
                <a:cs typeface="Arial"/>
                <a:sym typeface="Arial"/>
              </a:rPr>
              <a:t>Recommendations</a:t>
            </a:r>
            <a:endParaRPr sz="3200" b="0" i="0" u="none" strike="noStrike" cap="none">
              <a:solidFill>
                <a:schemeClr val="accent2"/>
              </a:solidFill>
              <a:latin typeface="Calibri"/>
              <a:ea typeface="Calibri"/>
              <a:cs typeface="Calibri"/>
              <a:sym typeface="Calibri"/>
            </a:endParaRPr>
          </a:p>
        </p:txBody>
      </p:sp>
      <p:sp>
        <p:nvSpPr>
          <p:cNvPr id="357" name="Google Shape;357;p3"/>
          <p:cNvSpPr/>
          <p:nvPr/>
        </p:nvSpPr>
        <p:spPr>
          <a:xfrm>
            <a:off x="1537779" y="6103549"/>
            <a:ext cx="427623" cy="393194"/>
          </a:xfrm>
          <a:prstGeom prst="rect">
            <a:avLst/>
          </a:prstGeom>
          <a:solidFill>
            <a:srgbClr val="EAA66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400" b="1" i="0" u="none" strike="noStrike" cap="none">
                <a:solidFill>
                  <a:schemeClr val="lt1"/>
                </a:solidFill>
                <a:latin typeface="Arial"/>
                <a:ea typeface="Arial"/>
                <a:cs typeface="Arial"/>
                <a:sym typeface="Arial"/>
              </a:rPr>
              <a:t>5</a:t>
            </a:r>
            <a:endParaRPr sz="1200" b="0" i="0" u="none" strike="noStrike" cap="none">
              <a:solidFill>
                <a:schemeClr val="lt1"/>
              </a:solidFill>
              <a:latin typeface="Arial"/>
              <a:ea typeface="Arial"/>
              <a:cs typeface="Arial"/>
              <a:sym typeface="Arial"/>
            </a:endParaRPr>
          </a:p>
        </p:txBody>
      </p:sp>
      <p:sp>
        <p:nvSpPr>
          <p:cNvPr id="358" name="Google Shape;358;p3"/>
          <p:cNvSpPr/>
          <p:nvPr/>
        </p:nvSpPr>
        <p:spPr>
          <a:xfrm>
            <a:off x="2401133" y="5960752"/>
            <a:ext cx="8080050" cy="495904"/>
          </a:xfrm>
          <a:prstGeom prst="rect">
            <a:avLst/>
          </a:prstGeom>
          <a:solidFill>
            <a:srgbClr val="F2F2F2"/>
          </a:solidFill>
          <a:ln w="12700" cap="flat" cmpd="sng">
            <a:solidFill>
              <a:srgbClr val="3856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chemeClr val="accent2"/>
                </a:solidFill>
                <a:latin typeface="Arial"/>
                <a:ea typeface="Arial"/>
                <a:cs typeface="Arial"/>
                <a:sym typeface="Arial"/>
              </a:rPr>
              <a:t>Key Takeaways</a:t>
            </a:r>
            <a:endParaRPr sz="3200" b="0" i="0" u="none" strike="noStrike" cap="none">
              <a:solidFill>
                <a:schemeClr val="accent2"/>
              </a:solidFill>
              <a:latin typeface="Calibri"/>
              <a:ea typeface="Calibri"/>
              <a:cs typeface="Calibri"/>
              <a:sym typeface="Calibri"/>
            </a:endParaRPr>
          </a:p>
        </p:txBody>
      </p:sp>
      <p:sp>
        <p:nvSpPr>
          <p:cNvPr id="359" name="Google Shape;359;p3"/>
          <p:cNvSpPr txBox="1">
            <a:spLocks noGrp="1"/>
          </p:cNvSpPr>
          <p:nvPr>
            <p:ph type="title"/>
          </p:nvPr>
        </p:nvSpPr>
        <p:spPr>
          <a:xfrm>
            <a:off x="368490" y="343155"/>
            <a:ext cx="8981969" cy="878186"/>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2800"/>
              <a:buNone/>
            </a:pPr>
            <a:r>
              <a:rPr lang="en-GB" sz="3600" b="1">
                <a:solidFill>
                  <a:srgbClr val="F7941E"/>
                </a:solidFill>
              </a:rPr>
              <a:t>Presentation Outline </a:t>
            </a:r>
            <a:endParaRPr sz="3600" b="1">
              <a:solidFill>
                <a:srgbClr val="F7941E"/>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pic>
        <p:nvPicPr>
          <p:cNvPr id="546" name="Google Shape;546;p5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117050" y="0"/>
            <a:ext cx="8074951" cy="6857997"/>
          </a:xfrm>
          <a:prstGeom prst="rect">
            <a:avLst/>
          </a:prstGeom>
          <a:noFill/>
          <a:ln>
            <a:noFill/>
          </a:ln>
        </p:spPr>
      </p:pic>
      <p:sp>
        <p:nvSpPr>
          <p:cNvPr id="547" name="Google Shape;547;p51"/>
          <p:cNvSpPr txBox="1">
            <a:spLocks noGrp="1"/>
          </p:cNvSpPr>
          <p:nvPr>
            <p:ph type="title"/>
          </p:nvPr>
        </p:nvSpPr>
        <p:spPr>
          <a:xfrm>
            <a:off x="90150" y="289775"/>
            <a:ext cx="4083300" cy="25905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FFFFFF"/>
              </a:buClr>
              <a:buSzPts val="3600"/>
              <a:buFont typeface="Calibri"/>
              <a:buNone/>
            </a:pPr>
            <a:r>
              <a:rPr lang="en-GB" sz="3400" b="1"/>
              <a:t>RECOMMENDATIONS</a:t>
            </a:r>
            <a:endParaRPr sz="3400" b="1"/>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GB" sz="4000" b="1">
                <a:solidFill>
                  <a:srgbClr val="F7941E"/>
                </a:solidFill>
              </a:rPr>
              <a:t>Recommendations I</a:t>
            </a:r>
            <a:r>
              <a:rPr lang="en-GB" b="1">
                <a:solidFill>
                  <a:srgbClr val="F7941E"/>
                </a:solidFill>
              </a:rPr>
              <a:t/>
            </a:r>
            <a:br>
              <a:rPr lang="en-GB" b="1">
                <a:solidFill>
                  <a:srgbClr val="F7941E"/>
                </a:solidFill>
              </a:rPr>
            </a:br>
            <a:endParaRPr>
              <a:solidFill>
                <a:srgbClr val="F7941E"/>
              </a:solidFill>
            </a:endParaRPr>
          </a:p>
        </p:txBody>
      </p:sp>
      <p:sp>
        <p:nvSpPr>
          <p:cNvPr id="553" name="Google Shape;553;p13"/>
          <p:cNvSpPr txBox="1">
            <a:spLocks noGrp="1"/>
          </p:cNvSpPr>
          <p:nvPr>
            <p:ph type="body" idx="1"/>
          </p:nvPr>
        </p:nvSpPr>
        <p:spPr>
          <a:xfrm>
            <a:off x="838200" y="1825624"/>
            <a:ext cx="10515600" cy="4816475"/>
          </a:xfrm>
          <a:prstGeom prst="rect">
            <a:avLst/>
          </a:prstGeom>
          <a:noFill/>
          <a:ln>
            <a:noFill/>
          </a:ln>
        </p:spPr>
        <p:txBody>
          <a:bodyPr spcFirstLastPara="1" wrap="square" lIns="91425" tIns="45700" rIns="91425" bIns="45700" anchor="t" anchorCtr="0">
            <a:normAutofit lnSpcReduction="10000"/>
          </a:bodyPr>
          <a:lstStyle/>
          <a:p>
            <a:pPr marL="457200" lvl="0" indent="-342900" algn="l" rtl="0">
              <a:lnSpc>
                <a:spcPct val="90000"/>
              </a:lnSpc>
              <a:spcBef>
                <a:spcPts val="1000"/>
              </a:spcBef>
              <a:spcAft>
                <a:spcPts val="0"/>
              </a:spcAft>
              <a:buClr>
                <a:schemeClr val="dk1"/>
              </a:buClr>
              <a:buSzPts val="1800"/>
              <a:buChar char="•"/>
            </a:pPr>
            <a:r>
              <a:rPr lang="en-GB"/>
              <a:t>Put in place measures to fully resume service delivery in the health sector  that will safeguard SRHR and family planning programmes including service  delivery to the youth. </a:t>
            </a:r>
            <a:endParaRPr/>
          </a:p>
          <a:p>
            <a:pPr marL="114300" lvl="0" indent="0" algn="l" rtl="0">
              <a:lnSpc>
                <a:spcPct val="90000"/>
              </a:lnSpc>
              <a:spcBef>
                <a:spcPts val="1000"/>
              </a:spcBef>
              <a:spcAft>
                <a:spcPts val="0"/>
              </a:spcAft>
              <a:buSzPts val="1800"/>
              <a:buNone/>
            </a:pPr>
            <a:endParaRPr/>
          </a:p>
          <a:p>
            <a:pPr marL="457200" lvl="0" indent="-342900" algn="l" rtl="0">
              <a:lnSpc>
                <a:spcPct val="90000"/>
              </a:lnSpc>
              <a:spcBef>
                <a:spcPts val="1000"/>
              </a:spcBef>
              <a:spcAft>
                <a:spcPts val="0"/>
              </a:spcAft>
              <a:buClr>
                <a:schemeClr val="dk1"/>
              </a:buClr>
              <a:buSzPts val="1800"/>
              <a:buChar char="•"/>
            </a:pPr>
            <a:r>
              <a:rPr lang="en-GB"/>
              <a:t>Map and invest in addressing other emerging priorities that have been  observed to have intensified during the pandemic including SGBV and mental  health. </a:t>
            </a:r>
            <a:endParaRPr/>
          </a:p>
          <a:p>
            <a:pPr marL="114300" lvl="0" indent="0" algn="l" rtl="0">
              <a:lnSpc>
                <a:spcPct val="90000"/>
              </a:lnSpc>
              <a:spcBef>
                <a:spcPts val="1000"/>
              </a:spcBef>
              <a:spcAft>
                <a:spcPts val="0"/>
              </a:spcAft>
              <a:buSzPts val="1800"/>
              <a:buNone/>
            </a:pPr>
            <a:endParaRPr/>
          </a:p>
          <a:p>
            <a:pPr marL="457200" lvl="0" indent="-342900" algn="l" rtl="0">
              <a:lnSpc>
                <a:spcPct val="90000"/>
              </a:lnSpc>
              <a:spcBef>
                <a:spcPts val="1000"/>
              </a:spcBef>
              <a:spcAft>
                <a:spcPts val="0"/>
              </a:spcAft>
              <a:buClr>
                <a:schemeClr val="dk1"/>
              </a:buClr>
              <a:buSzPts val="1800"/>
              <a:buChar char="•"/>
            </a:pPr>
            <a:r>
              <a:rPr lang="en-GB"/>
              <a:t>Implement return-to-school strategies that will ensure minimal drop-out and in  particular, take measures to ensure that the disadvantaged groups as well as  girls do not drop out of school.</a:t>
            </a:r>
            <a:endParaRPr/>
          </a:p>
          <a:p>
            <a:pPr marL="114300" lvl="0" indent="0" algn="l" rtl="0">
              <a:lnSpc>
                <a:spcPct val="90000"/>
              </a:lnSpc>
              <a:spcBef>
                <a:spcPts val="1000"/>
              </a:spcBef>
              <a:spcAft>
                <a:spcPts val="0"/>
              </a:spcAft>
              <a:buSzPts val="1800"/>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14"/>
          <p:cNvSpPr txBox="1">
            <a:spLocks noGrp="1"/>
          </p:cNvSpPr>
          <p:nvPr>
            <p:ph type="title"/>
          </p:nvPr>
        </p:nvSpPr>
        <p:spPr>
          <a:xfrm>
            <a:off x="838200" y="320049"/>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GB" sz="4000" b="1">
                <a:solidFill>
                  <a:srgbClr val="F7941E"/>
                </a:solidFill>
              </a:rPr>
              <a:t>Recommendations II</a:t>
            </a:r>
            <a:r>
              <a:rPr lang="en-GB" b="1">
                <a:solidFill>
                  <a:srgbClr val="F7941E"/>
                </a:solidFill>
              </a:rPr>
              <a:t/>
            </a:r>
            <a:br>
              <a:rPr lang="en-GB" b="1">
                <a:solidFill>
                  <a:srgbClr val="F7941E"/>
                </a:solidFill>
              </a:rPr>
            </a:br>
            <a:endParaRPr>
              <a:solidFill>
                <a:srgbClr val="F7941E"/>
              </a:solidFill>
            </a:endParaRPr>
          </a:p>
        </p:txBody>
      </p:sp>
      <p:sp>
        <p:nvSpPr>
          <p:cNvPr id="559" name="Google Shape;559;p14"/>
          <p:cNvSpPr txBox="1">
            <a:spLocks noGrp="1"/>
          </p:cNvSpPr>
          <p:nvPr>
            <p:ph type="body" idx="1"/>
          </p:nvPr>
        </p:nvSpPr>
        <p:spPr>
          <a:xfrm>
            <a:off x="838200" y="1825624"/>
            <a:ext cx="10515600" cy="4791075"/>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Clr>
                <a:schemeClr val="dk1"/>
              </a:buClr>
              <a:buSzPts val="1800"/>
              <a:buChar char="•"/>
            </a:pPr>
            <a:r>
              <a:rPr lang="en-GB"/>
              <a:t>Deploy an economic recovery strategy that will safeguard informal  sector jobs and extend social protection to the most vulnerable in the  communities during the recovery period. </a:t>
            </a:r>
            <a:endParaRPr/>
          </a:p>
          <a:p>
            <a:pPr marL="457200" lvl="0" indent="-228600" algn="l" rtl="0">
              <a:lnSpc>
                <a:spcPct val="90000"/>
              </a:lnSpc>
              <a:spcBef>
                <a:spcPts val="1000"/>
              </a:spcBef>
              <a:spcAft>
                <a:spcPts val="0"/>
              </a:spcAft>
              <a:buClr>
                <a:schemeClr val="dk1"/>
              </a:buClr>
              <a:buSzPts val="1800"/>
              <a:buNone/>
            </a:pPr>
            <a:endParaRPr/>
          </a:p>
          <a:p>
            <a:pPr marL="457200" lvl="0" indent="-342900" algn="l" rtl="0">
              <a:lnSpc>
                <a:spcPct val="90000"/>
              </a:lnSpc>
              <a:spcBef>
                <a:spcPts val="1000"/>
              </a:spcBef>
              <a:spcAft>
                <a:spcPts val="0"/>
              </a:spcAft>
              <a:buClr>
                <a:schemeClr val="dk1"/>
              </a:buClr>
              <a:buSzPts val="1800"/>
              <a:buChar char="•"/>
            </a:pPr>
            <a:r>
              <a:rPr lang="en-GB"/>
              <a:t>Develop a youth centred post COVID-19 recovery strategy. </a:t>
            </a:r>
            <a:endParaRPr/>
          </a:p>
          <a:p>
            <a:pPr marL="114300" lvl="0" indent="0" algn="l" rtl="0">
              <a:lnSpc>
                <a:spcPct val="90000"/>
              </a:lnSpc>
              <a:spcBef>
                <a:spcPts val="1000"/>
              </a:spcBef>
              <a:spcAft>
                <a:spcPts val="0"/>
              </a:spcAft>
              <a:buSzPts val="1800"/>
              <a:buNone/>
            </a:pPr>
            <a:endParaRPr/>
          </a:p>
          <a:p>
            <a:pPr marL="457200" lvl="0" indent="-342900" algn="l" rtl="0">
              <a:lnSpc>
                <a:spcPct val="90000"/>
              </a:lnSpc>
              <a:spcBef>
                <a:spcPts val="1000"/>
              </a:spcBef>
              <a:spcAft>
                <a:spcPts val="0"/>
              </a:spcAft>
              <a:buClr>
                <a:schemeClr val="dk1"/>
              </a:buClr>
              <a:buSzPts val="1800"/>
              <a:buChar char="•"/>
            </a:pPr>
            <a:r>
              <a:rPr lang="en-GB"/>
              <a:t>Invest in data and measurement to inform both the short-term and long term responses to COVID-19 and similar episodes that may occur in the  future.</a:t>
            </a:r>
            <a:br>
              <a:rPr lang="en-GB"/>
            </a:b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16"/>
          <p:cNvSpPr txBox="1"/>
          <p:nvPr/>
        </p:nvSpPr>
        <p:spPr>
          <a:xfrm>
            <a:off x="479954" y="691435"/>
            <a:ext cx="11278500" cy="5498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100"/>
              <a:buFont typeface="Arial"/>
              <a:buNone/>
            </a:pPr>
            <a:r>
              <a:rPr lang="en-GB" sz="3600" b="1" i="0" u="none" strike="noStrike" cap="none">
                <a:solidFill>
                  <a:srgbClr val="F7941E"/>
                </a:solidFill>
                <a:latin typeface="Calibri"/>
                <a:ea typeface="Calibri"/>
                <a:cs typeface="Calibri"/>
                <a:sym typeface="Calibri"/>
              </a:rPr>
              <a:t>Takeaways</a:t>
            </a:r>
            <a:endParaRPr sz="3600" b="1" i="0" u="none" strike="noStrike" cap="none">
              <a:solidFill>
                <a:srgbClr val="F7941E"/>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2800"/>
              <a:buFont typeface="Arial"/>
              <a:buNone/>
            </a:pPr>
            <a:endParaRPr sz="2800" b="1"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000"/>
              <a:buFont typeface="Noto Sans Symbols"/>
              <a:buChar char="⮚"/>
            </a:pPr>
            <a:r>
              <a:rPr lang="en-GB" sz="2000" b="0" i="0" u="none" strike="noStrike" cap="none">
                <a:solidFill>
                  <a:schemeClr val="dk1"/>
                </a:solidFill>
                <a:latin typeface="Arial"/>
                <a:ea typeface="Arial"/>
                <a:cs typeface="Arial"/>
                <a:sym typeface="Arial"/>
              </a:rPr>
              <a:t>Africa to continue efforts in mitigating risks and impact of COVID-19 on Population and Development</a:t>
            </a:r>
            <a:endParaRPr/>
          </a:p>
          <a:p>
            <a:pPr marL="342900" marR="0" lvl="0" indent="-215900" algn="l" rtl="0">
              <a:lnSpc>
                <a:spcPct val="100000"/>
              </a:lnSpc>
              <a:spcBef>
                <a:spcPts val="0"/>
              </a:spcBef>
              <a:spcAft>
                <a:spcPts val="0"/>
              </a:spcAft>
              <a:buClr>
                <a:srgbClr val="000000"/>
              </a:buClr>
              <a:buSzPts val="2000"/>
              <a:buFont typeface="Noto Sans Symbols"/>
              <a:buNone/>
            </a:pP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GB" sz="2000" b="0" i="0" u="none" strike="noStrike" cap="none">
                <a:solidFill>
                  <a:schemeClr val="dk1"/>
                </a:solidFill>
                <a:latin typeface="Arial"/>
                <a:ea typeface="Arial"/>
                <a:cs typeface="Arial"/>
                <a:sym typeface="Arial"/>
              </a:rPr>
              <a:t>Countries to realize rewards of growing labor force; policymakers need to make investments that:</a:t>
            </a:r>
            <a:endParaRPr sz="1400" b="0" i="0" u="none" strike="noStrike" cap="none">
              <a:solidFill>
                <a:srgbClr val="000000"/>
              </a:solidFill>
              <a:latin typeface="Arial"/>
              <a:ea typeface="Arial"/>
              <a:cs typeface="Arial"/>
              <a:sym typeface="Arial"/>
            </a:endParaRPr>
          </a:p>
          <a:p>
            <a:pPr marL="0" marR="0" lvl="1" indent="0" algn="l" rtl="0">
              <a:lnSpc>
                <a:spcPct val="100000"/>
              </a:lnSpc>
              <a:spcBef>
                <a:spcPts val="0"/>
              </a:spcBef>
              <a:spcAft>
                <a:spcPts val="0"/>
              </a:spcAft>
              <a:buClr>
                <a:srgbClr val="000000"/>
              </a:buClr>
              <a:buSzPts val="2000"/>
              <a:buFont typeface="Noto Sans Symbols"/>
              <a:buNone/>
            </a:pPr>
            <a:endParaRPr sz="2000" b="0" i="0" u="none" strike="noStrike" cap="none">
              <a:solidFill>
                <a:schemeClr val="dk1"/>
              </a:solidFill>
              <a:latin typeface="Arial"/>
              <a:ea typeface="Arial"/>
              <a:cs typeface="Arial"/>
              <a:sym typeface="Arial"/>
            </a:endParaRPr>
          </a:p>
          <a:p>
            <a:pPr marL="544068" marR="0" lvl="1" indent="-342900" algn="l" rtl="0">
              <a:lnSpc>
                <a:spcPct val="100000"/>
              </a:lnSpc>
              <a:spcBef>
                <a:spcPts val="0"/>
              </a:spcBef>
              <a:spcAft>
                <a:spcPts val="0"/>
              </a:spcAft>
              <a:buClr>
                <a:srgbClr val="000000"/>
              </a:buClr>
              <a:buSzPts val="2000"/>
              <a:buFont typeface="Arial"/>
              <a:buChar char="-"/>
            </a:pPr>
            <a:r>
              <a:rPr lang="en-GB" sz="2000" b="0" i="0" u="none" strike="noStrike" cap="none">
                <a:solidFill>
                  <a:schemeClr val="dk1"/>
                </a:solidFill>
                <a:latin typeface="Arial"/>
                <a:ea typeface="Arial"/>
                <a:cs typeface="Arial"/>
                <a:sym typeface="Arial"/>
              </a:rPr>
              <a:t>Creates smaller and healthier families, to reap DD</a:t>
            </a:r>
            <a:endParaRPr sz="1400" b="0" i="0" u="none" strike="noStrike" cap="none">
              <a:solidFill>
                <a:srgbClr val="000000"/>
              </a:solidFill>
              <a:latin typeface="Arial"/>
              <a:ea typeface="Arial"/>
              <a:cs typeface="Arial"/>
              <a:sym typeface="Arial"/>
            </a:endParaRPr>
          </a:p>
          <a:p>
            <a:pPr marL="544068" marR="0" lvl="1" indent="-342900" algn="l" rtl="0">
              <a:lnSpc>
                <a:spcPct val="100000"/>
              </a:lnSpc>
              <a:spcBef>
                <a:spcPts val="0"/>
              </a:spcBef>
              <a:spcAft>
                <a:spcPts val="0"/>
              </a:spcAft>
              <a:buClr>
                <a:srgbClr val="000000"/>
              </a:buClr>
              <a:buSzPts val="2000"/>
              <a:buFont typeface="Arial"/>
              <a:buChar char="-"/>
            </a:pPr>
            <a:r>
              <a:rPr lang="en-GB" sz="2000" b="0" i="0" u="none" strike="noStrike" cap="none">
                <a:solidFill>
                  <a:schemeClr val="dk1"/>
                </a:solidFill>
                <a:latin typeface="Arial"/>
                <a:ea typeface="Arial"/>
                <a:cs typeface="Arial"/>
                <a:sym typeface="Arial"/>
              </a:rPr>
              <a:t>Improve human capital particularly for adolescents' girls who can save/break the DD process</a:t>
            </a:r>
            <a:endParaRPr sz="1400" b="0" i="0" u="none" strike="noStrike" cap="none">
              <a:solidFill>
                <a:srgbClr val="000000"/>
              </a:solidFill>
              <a:latin typeface="Arial"/>
              <a:ea typeface="Arial"/>
              <a:cs typeface="Arial"/>
              <a:sym typeface="Arial"/>
            </a:endParaRPr>
          </a:p>
          <a:p>
            <a:pPr marL="544068" marR="0" lvl="1" indent="-342900" algn="l" rtl="0">
              <a:lnSpc>
                <a:spcPct val="100000"/>
              </a:lnSpc>
              <a:spcBef>
                <a:spcPts val="0"/>
              </a:spcBef>
              <a:spcAft>
                <a:spcPts val="0"/>
              </a:spcAft>
              <a:buClr>
                <a:srgbClr val="000000"/>
              </a:buClr>
              <a:buSzPts val="2000"/>
              <a:buFont typeface="Arial"/>
              <a:buChar char="-"/>
            </a:pPr>
            <a:r>
              <a:rPr lang="en-GB" sz="2000" b="0" i="0" u="none" strike="noStrike" cap="none">
                <a:solidFill>
                  <a:schemeClr val="dk1"/>
                </a:solidFill>
                <a:latin typeface="Arial"/>
                <a:ea typeface="Arial"/>
                <a:cs typeface="Arial"/>
                <a:sym typeface="Arial"/>
              </a:rPr>
              <a:t>Strengthen resilient health systems to absorb future shocks like COVID19</a:t>
            </a:r>
            <a:endParaRPr sz="1400" b="0" i="0" u="none" strike="noStrike" cap="none">
              <a:solidFill>
                <a:srgbClr val="000000"/>
              </a:solidFill>
              <a:latin typeface="Arial"/>
              <a:ea typeface="Arial"/>
              <a:cs typeface="Arial"/>
              <a:sym typeface="Arial"/>
            </a:endParaRPr>
          </a:p>
          <a:p>
            <a:pPr marL="544068" marR="0" lvl="1" indent="-342900" algn="l" rtl="0">
              <a:lnSpc>
                <a:spcPct val="100000"/>
              </a:lnSpc>
              <a:spcBef>
                <a:spcPts val="0"/>
              </a:spcBef>
              <a:spcAft>
                <a:spcPts val="0"/>
              </a:spcAft>
              <a:buClr>
                <a:srgbClr val="000000"/>
              </a:buClr>
              <a:buSzPts val="2000"/>
              <a:buFont typeface="Arial"/>
              <a:buChar char="-"/>
            </a:pPr>
            <a:r>
              <a:rPr lang="en-GB" sz="2000" b="0" i="0" u="none" strike="noStrike" cap="none">
                <a:solidFill>
                  <a:schemeClr val="dk1"/>
                </a:solidFill>
                <a:latin typeface="Arial"/>
                <a:ea typeface="Arial"/>
                <a:cs typeface="Arial"/>
                <a:sym typeface="Arial"/>
              </a:rPr>
              <a:t>Empower women to enjoy their right to life, safe childbirth, and control their own bodies</a:t>
            </a:r>
            <a:endParaRPr/>
          </a:p>
          <a:p>
            <a:pPr marL="544068" marR="0" lvl="1" indent="-342900" algn="l" rtl="0">
              <a:lnSpc>
                <a:spcPct val="100000"/>
              </a:lnSpc>
              <a:spcBef>
                <a:spcPts val="0"/>
              </a:spcBef>
              <a:spcAft>
                <a:spcPts val="0"/>
              </a:spcAft>
              <a:buClr>
                <a:srgbClr val="000000"/>
              </a:buClr>
              <a:buSzPts val="2000"/>
              <a:buFont typeface="Arial"/>
              <a:buChar char="-"/>
            </a:pPr>
            <a:r>
              <a:rPr lang="en-GB" sz="2000" b="0" i="0" u="none" strike="noStrike" cap="none">
                <a:solidFill>
                  <a:schemeClr val="dk1"/>
                </a:solidFill>
                <a:latin typeface="Arial"/>
                <a:ea typeface="Arial"/>
                <a:cs typeface="Arial"/>
                <a:sym typeface="Arial"/>
              </a:rPr>
              <a:t>Empower young people to reach their full potential</a:t>
            </a:r>
            <a:endParaRPr sz="1400" b="0" i="0" u="none" strike="noStrike" cap="none">
              <a:solidFill>
                <a:srgbClr val="000000"/>
              </a:solidFill>
              <a:latin typeface="Arial"/>
              <a:ea typeface="Arial"/>
              <a:cs typeface="Arial"/>
              <a:sym typeface="Arial"/>
            </a:endParaRPr>
          </a:p>
          <a:p>
            <a:pPr marL="544068" marR="0" lvl="1" indent="-342900" algn="l" rtl="0">
              <a:lnSpc>
                <a:spcPct val="100000"/>
              </a:lnSpc>
              <a:spcBef>
                <a:spcPts val="0"/>
              </a:spcBef>
              <a:spcAft>
                <a:spcPts val="0"/>
              </a:spcAft>
              <a:buClr>
                <a:srgbClr val="000000"/>
              </a:buClr>
              <a:buSzPts val="2000"/>
              <a:buFont typeface="Arial"/>
              <a:buChar char="-"/>
            </a:pPr>
            <a:r>
              <a:rPr lang="en-GB" sz="2000" b="0" i="0" u="none" strike="noStrike" cap="none">
                <a:solidFill>
                  <a:schemeClr val="dk1"/>
                </a:solidFill>
                <a:latin typeface="Arial"/>
                <a:ea typeface="Arial"/>
                <a:cs typeface="Arial"/>
                <a:sym typeface="Arial"/>
              </a:rPr>
              <a:t>Adopt a path-way approach to reap DD that builds on accumulating the potential of partnership with private sector and community participation. </a:t>
            </a:r>
            <a:endParaRPr sz="2000" b="0" i="0" u="none" strike="noStrike" cap="none">
              <a:solidFill>
                <a:schemeClr val="dk1"/>
              </a:solidFill>
              <a:latin typeface="Arial"/>
              <a:ea typeface="Arial"/>
              <a:cs typeface="Arial"/>
              <a:sym typeface="Arial"/>
            </a:endParaRPr>
          </a:p>
          <a:p>
            <a:pPr marL="544068" marR="0" lvl="1" indent="-342900" algn="l" rtl="0">
              <a:lnSpc>
                <a:spcPct val="100000"/>
              </a:lnSpc>
              <a:spcBef>
                <a:spcPts val="0"/>
              </a:spcBef>
              <a:spcAft>
                <a:spcPts val="0"/>
              </a:spcAft>
              <a:buClr>
                <a:srgbClr val="000000"/>
              </a:buClr>
              <a:buSzPts val="2000"/>
              <a:buFont typeface="Arial"/>
              <a:buChar char="-"/>
            </a:pPr>
            <a:r>
              <a:rPr lang="en-GB" sz="2000" b="0" i="0" u="none" strike="noStrike" cap="none">
                <a:solidFill>
                  <a:schemeClr val="dk1"/>
                </a:solidFill>
                <a:latin typeface="Arial"/>
                <a:ea typeface="Arial"/>
                <a:cs typeface="Arial"/>
                <a:sym typeface="Arial"/>
              </a:rPr>
              <a:t>Avail the necessary and required data to monitor progress</a:t>
            </a: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600" b="0" i="0" u="none" strike="noStrike" cap="non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person, wearing, person&#10;&#10;Description automatically generated">
            <a:extLst>
              <a:ext uri="{FF2B5EF4-FFF2-40B4-BE49-F238E27FC236}">
                <a16:creationId xmlns:a16="http://schemas.microsoft.com/office/drawing/2014/main" xmlns="" id="{2927BE40-68BD-416F-930A-3A894B57EA05}"/>
              </a:ext>
            </a:extLst>
          </p:cNvPr>
          <p:cNvPicPr>
            <a:picLocks noChangeAspect="1"/>
          </p:cNvPicPr>
          <p:nvPr/>
        </p:nvPicPr>
        <p:blipFill>
          <a:blip r:embed="rId2"/>
          <a:stretch>
            <a:fillRect/>
          </a:stretch>
        </p:blipFill>
        <p:spPr>
          <a:xfrm>
            <a:off x="-83128" y="-2"/>
            <a:ext cx="10307781" cy="6858000"/>
          </a:xfrm>
          <a:prstGeom prst="rect">
            <a:avLst/>
          </a:prstGeom>
        </p:spPr>
      </p:pic>
      <p:sp>
        <p:nvSpPr>
          <p:cNvPr id="4" name="Rectangle 3">
            <a:extLst>
              <a:ext uri="{FF2B5EF4-FFF2-40B4-BE49-F238E27FC236}">
                <a16:creationId xmlns:a16="http://schemas.microsoft.com/office/drawing/2014/main" xmlns="" id="{80DBF489-C1D9-4A1C-B1B6-02A6255E6787}"/>
              </a:ext>
            </a:extLst>
          </p:cNvPr>
          <p:cNvSpPr/>
          <p:nvPr/>
        </p:nvSpPr>
        <p:spPr>
          <a:xfrm rot="5400000">
            <a:off x="7820892" y="2486890"/>
            <a:ext cx="6857998" cy="18842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FF00"/>
                </a:solidFill>
              </a:rPr>
              <a:t>Not</a:t>
            </a:r>
            <a:r>
              <a:rPr lang="en-US" sz="4800" dirty="0"/>
              <a:t>-Work for Africa </a:t>
            </a:r>
          </a:p>
          <a:p>
            <a:pPr algn="ctr"/>
            <a:endParaRPr lang="en-US" dirty="0"/>
          </a:p>
          <a:p>
            <a:pPr algn="ctr"/>
            <a:r>
              <a:rPr lang="en-US" sz="4800" dirty="0">
                <a:solidFill>
                  <a:srgbClr val="FFFF00"/>
                </a:solidFill>
              </a:rPr>
              <a:t>Yes-Work with Africa</a:t>
            </a:r>
          </a:p>
        </p:txBody>
      </p:sp>
      <p:sp>
        <p:nvSpPr>
          <p:cNvPr id="7" name="TextBox 6">
            <a:extLst>
              <a:ext uri="{FF2B5EF4-FFF2-40B4-BE49-F238E27FC236}">
                <a16:creationId xmlns:a16="http://schemas.microsoft.com/office/drawing/2014/main" xmlns="" id="{3863BDAC-2F45-46B2-B02C-1EDFE19A920F}"/>
              </a:ext>
            </a:extLst>
          </p:cNvPr>
          <p:cNvSpPr txBox="1"/>
          <p:nvPr/>
        </p:nvSpPr>
        <p:spPr>
          <a:xfrm>
            <a:off x="7555346" y="1653309"/>
            <a:ext cx="2161310" cy="1569660"/>
          </a:xfrm>
          <a:prstGeom prst="rect">
            <a:avLst/>
          </a:prstGeom>
          <a:noFill/>
        </p:spPr>
        <p:txBody>
          <a:bodyPr wrap="square" rtlCol="0">
            <a:spAutoFit/>
          </a:bodyPr>
          <a:lstStyle/>
          <a:p>
            <a:pPr algn="ctr"/>
            <a:r>
              <a:rPr lang="en-US" sz="3200" dirty="0"/>
              <a:t>Africa is not Empty Continent</a:t>
            </a:r>
          </a:p>
        </p:txBody>
      </p:sp>
    </p:spTree>
    <p:extLst>
      <p:ext uri="{BB962C8B-B14F-4D97-AF65-F5344CB8AC3E}">
        <p14:creationId xmlns:p14="http://schemas.microsoft.com/office/powerpoint/2010/main" val="788585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pic>
        <p:nvPicPr>
          <p:cNvPr id="370" name="Google Shape;370;p3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371" name="Google Shape;371;p39"/>
          <p:cNvSpPr/>
          <p:nvPr/>
        </p:nvSpPr>
        <p:spPr>
          <a:xfrm>
            <a:off x="3915177" y="3741313"/>
            <a:ext cx="8276824" cy="3116687"/>
          </a:xfrm>
          <a:prstGeom prst="rect">
            <a:avLst/>
          </a:prstGeom>
          <a:solidFill>
            <a:srgbClr val="FF9900">
              <a:alpha val="40000"/>
            </a:srgbClr>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GB" sz="2400" b="1" i="0" u="none" strike="noStrike" cap="none" dirty="0">
                <a:solidFill>
                  <a:schemeClr val="lt1"/>
                </a:solidFill>
                <a:latin typeface="Arial"/>
                <a:ea typeface="Arial"/>
                <a:cs typeface="Arial"/>
                <a:sym typeface="Arial"/>
              </a:rPr>
              <a:t>Defining the Demographic Dividend </a:t>
            </a:r>
            <a:endParaRPr sz="2400" dirty="0"/>
          </a:p>
          <a:p>
            <a:pPr marL="0" marR="0" lvl="0" indent="0" algn="just" rtl="0">
              <a:lnSpc>
                <a:spcPct val="100000"/>
              </a:lnSpc>
              <a:spcBef>
                <a:spcPts val="0"/>
              </a:spcBef>
              <a:spcAft>
                <a:spcPts val="0"/>
              </a:spcAft>
              <a:buNone/>
            </a:pPr>
            <a:r>
              <a:rPr lang="en-GB" sz="2400" b="1" i="0" u="none" strike="noStrike" cap="none" dirty="0">
                <a:solidFill>
                  <a:schemeClr val="lt1"/>
                </a:solidFill>
                <a:latin typeface="Arial"/>
                <a:ea typeface="Arial"/>
                <a:cs typeface="Arial"/>
                <a:sym typeface="Arial"/>
              </a:rPr>
              <a:t>African Union (AU) in its Roadmap on Harnessing the Demographic Dividend (2017) Define DD as,  “The benefit that can arise when a country has a relatively large proportion of working-age population due to declining fertility, and effectively invests in their health, empowerment, education and employment through public action and private sector involvement</a:t>
            </a:r>
            <a:endParaRPr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42"/>
          <p:cNvSpPr txBox="1">
            <a:spLocks noGrp="1"/>
          </p:cNvSpPr>
          <p:nvPr>
            <p:ph type="sldNum" idx="12"/>
          </p:nvPr>
        </p:nvSpPr>
        <p:spPr>
          <a:xfrm>
            <a:off x="11504245" y="6408285"/>
            <a:ext cx="431417" cy="208856"/>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700"/>
              <a:buNone/>
            </a:pPr>
            <a:fld id="{00000000-1234-1234-1234-123412341234}" type="slidenum">
              <a:rPr lang="en-GB"/>
              <a:t>4</a:t>
            </a:fld>
            <a:endParaRPr/>
          </a:p>
        </p:txBody>
      </p:sp>
      <p:sp>
        <p:nvSpPr>
          <p:cNvPr id="392" name="Google Shape;392;p42"/>
          <p:cNvSpPr txBox="1">
            <a:spLocks noGrp="1"/>
          </p:cNvSpPr>
          <p:nvPr>
            <p:ph type="title"/>
          </p:nvPr>
        </p:nvSpPr>
        <p:spPr>
          <a:xfrm>
            <a:off x="605307" y="553793"/>
            <a:ext cx="10058400" cy="84356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262626"/>
              </a:buClr>
              <a:buSzPts val="4000"/>
              <a:buFont typeface="Arial"/>
              <a:buNone/>
            </a:pPr>
            <a:r>
              <a:rPr lang="en-GB" sz="3600" dirty="0">
                <a:solidFill>
                  <a:srgbClr val="F7941E"/>
                </a:solidFill>
                <a:latin typeface="Calibri"/>
                <a:ea typeface="Calibri"/>
                <a:cs typeface="Calibri"/>
                <a:sym typeface="Calibri"/>
              </a:rPr>
              <a:t>Conceptual Framework for Harnessing  the Demographic Dividend (DD)</a:t>
            </a:r>
            <a:endParaRPr sz="3600" dirty="0"/>
          </a:p>
        </p:txBody>
      </p:sp>
      <p:pic>
        <p:nvPicPr>
          <p:cNvPr id="393" name="Google Shape;393;p42"/>
          <p:cNvPicPr preferRelativeResize="0"/>
          <p:nvPr/>
        </p:nvPicPr>
        <p:blipFill rotWithShape="1">
          <a:blip r:embed="rId3">
            <a:alphaModFix/>
          </a:blip>
          <a:srcRect/>
          <a:stretch/>
        </p:blipFill>
        <p:spPr>
          <a:xfrm>
            <a:off x="1061781" y="1367603"/>
            <a:ext cx="10065566" cy="514511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EF8C924-C8A5-4C91-ADE9-BF9C455BBC80}"/>
              </a:ext>
            </a:extLst>
          </p:cNvPr>
          <p:cNvPicPr>
            <a:picLocks noChangeAspect="1"/>
          </p:cNvPicPr>
          <p:nvPr/>
        </p:nvPicPr>
        <p:blipFill>
          <a:blip r:embed="rId2"/>
          <a:stretch>
            <a:fillRect/>
          </a:stretch>
        </p:blipFill>
        <p:spPr>
          <a:xfrm>
            <a:off x="0" y="0"/>
            <a:ext cx="5917579" cy="3288890"/>
          </a:xfrm>
          <a:prstGeom prst="rect">
            <a:avLst/>
          </a:prstGeom>
        </p:spPr>
      </p:pic>
      <p:pic>
        <p:nvPicPr>
          <p:cNvPr id="4" name="Google Shape;399;p44">
            <a:extLst>
              <a:ext uri="{FF2B5EF4-FFF2-40B4-BE49-F238E27FC236}">
                <a16:creationId xmlns:a16="http://schemas.microsoft.com/office/drawing/2014/main" xmlns="" id="{8CE0AFFA-D078-46D6-B901-CC35A46FAD93}"/>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909187" y="3269226"/>
            <a:ext cx="6282813" cy="3588774"/>
          </a:xfrm>
          <a:prstGeom prst="rect">
            <a:avLst/>
          </a:prstGeom>
          <a:noFill/>
          <a:ln>
            <a:noFill/>
          </a:ln>
        </p:spPr>
      </p:pic>
      <p:sp>
        <p:nvSpPr>
          <p:cNvPr id="5" name="TextBox 4">
            <a:extLst>
              <a:ext uri="{FF2B5EF4-FFF2-40B4-BE49-F238E27FC236}">
                <a16:creationId xmlns:a16="http://schemas.microsoft.com/office/drawing/2014/main" xmlns="" id="{2A05D462-D702-4C2C-AA25-83F00F851130}"/>
              </a:ext>
            </a:extLst>
          </p:cNvPr>
          <p:cNvSpPr txBox="1"/>
          <p:nvPr/>
        </p:nvSpPr>
        <p:spPr>
          <a:xfrm>
            <a:off x="55873" y="2671821"/>
            <a:ext cx="6096000" cy="707886"/>
          </a:xfrm>
          <a:prstGeom prst="rect">
            <a:avLst/>
          </a:prstGeom>
          <a:noFill/>
        </p:spPr>
        <p:txBody>
          <a:bodyPr wrap="square">
            <a:spAutoFit/>
          </a:bodyPr>
          <a:lstStyle/>
          <a:p>
            <a:pPr marL="0" marR="0" lvl="0" indent="0" algn="l" rtl="0">
              <a:lnSpc>
                <a:spcPct val="100000"/>
              </a:lnSpc>
              <a:spcBef>
                <a:spcPts val="0"/>
              </a:spcBef>
              <a:spcAft>
                <a:spcPts val="0"/>
              </a:spcAft>
              <a:buNone/>
            </a:pPr>
            <a:r>
              <a:rPr lang="en-US" sz="2000" b="1" i="0" u="none" strike="noStrike" cap="none" dirty="0">
                <a:solidFill>
                  <a:schemeClr val="lt1"/>
                </a:solidFill>
                <a:latin typeface="Arial"/>
                <a:ea typeface="Arial"/>
                <a:cs typeface="Arial"/>
                <a:sym typeface="Arial"/>
              </a:rPr>
              <a:t>Harnessing the Demographic Dividend in Africa: </a:t>
            </a:r>
            <a:endParaRPr lang="en-US" sz="2000" dirty="0"/>
          </a:p>
          <a:p>
            <a:pPr marL="0" marR="0" lvl="0" indent="0" algn="l" rtl="0">
              <a:lnSpc>
                <a:spcPct val="100000"/>
              </a:lnSpc>
              <a:spcBef>
                <a:spcPts val="0"/>
              </a:spcBef>
              <a:spcAft>
                <a:spcPts val="0"/>
              </a:spcAft>
              <a:buNone/>
            </a:pPr>
            <a:r>
              <a:rPr lang="en-US" sz="2000" b="1" i="0" u="none" strike="noStrike" cap="none" dirty="0">
                <a:solidFill>
                  <a:schemeClr val="lt1"/>
                </a:solidFill>
                <a:latin typeface="Arial"/>
                <a:ea typeface="Arial"/>
                <a:cs typeface="Arial"/>
                <a:sym typeface="Arial"/>
              </a:rPr>
              <a:t>Challenges and Opportunities?</a:t>
            </a:r>
            <a:endParaRPr lang="en-US" sz="2000" dirty="0"/>
          </a:p>
        </p:txBody>
      </p:sp>
    </p:spTree>
    <p:extLst>
      <p:ext uri="{BB962C8B-B14F-4D97-AF65-F5344CB8AC3E}">
        <p14:creationId xmlns:p14="http://schemas.microsoft.com/office/powerpoint/2010/main" val="2313268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33"/>
          <p:cNvSpPr txBox="1">
            <a:spLocks noGrp="1"/>
          </p:cNvSpPr>
          <p:nvPr>
            <p:ph type="title"/>
          </p:nvPr>
        </p:nvSpPr>
        <p:spPr>
          <a:xfrm>
            <a:off x="1097280" y="286603"/>
            <a:ext cx="10058400" cy="693111"/>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2800"/>
              <a:buFont typeface="Arial"/>
              <a:buNone/>
            </a:pPr>
            <a:r>
              <a:rPr lang="en-GB" sz="3600" b="1">
                <a:solidFill>
                  <a:srgbClr val="F7941E"/>
                </a:solidFill>
              </a:rPr>
              <a:t>Where is Africa from the Demographic Dividend?</a:t>
            </a:r>
            <a:endParaRPr sz="3600" b="1">
              <a:solidFill>
                <a:srgbClr val="F7941E"/>
              </a:solidFill>
            </a:endParaRPr>
          </a:p>
        </p:txBody>
      </p:sp>
      <p:sp>
        <p:nvSpPr>
          <p:cNvPr id="406" name="Google Shape;406;p33"/>
          <p:cNvSpPr txBox="1">
            <a:spLocks noGrp="1"/>
          </p:cNvSpPr>
          <p:nvPr>
            <p:ph type="body" idx="1"/>
          </p:nvPr>
        </p:nvSpPr>
        <p:spPr>
          <a:xfrm>
            <a:off x="888882" y="979714"/>
            <a:ext cx="11036595" cy="3235033"/>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SzPts val="1800"/>
              <a:buFont typeface="Noto Sans Symbols"/>
              <a:buChar char="✔"/>
            </a:pPr>
            <a:r>
              <a:rPr lang="en-GB" sz="2000">
                <a:solidFill>
                  <a:schemeClr val="dk1"/>
                </a:solidFill>
              </a:rPr>
              <a:t>Almost two of every three people—or 660 million—are still living on less than $2 per day.</a:t>
            </a:r>
            <a:endParaRPr/>
          </a:p>
          <a:p>
            <a:pPr marL="457200" lvl="0" indent="-342900" algn="l" rtl="0">
              <a:lnSpc>
                <a:spcPct val="90000"/>
              </a:lnSpc>
              <a:spcBef>
                <a:spcPts val="1000"/>
              </a:spcBef>
              <a:spcAft>
                <a:spcPts val="0"/>
              </a:spcAft>
              <a:buSzPts val="1800"/>
              <a:buFont typeface="Noto Sans Symbols"/>
              <a:buChar char="✔"/>
            </a:pPr>
            <a:r>
              <a:rPr lang="en-GB" sz="2000">
                <a:solidFill>
                  <a:schemeClr val="dk1"/>
                </a:solidFill>
              </a:rPr>
              <a:t>Accelerated economic growth is needed to reduce inequality and poverty, and improve people’s lives across Africa</a:t>
            </a:r>
            <a:endParaRPr/>
          </a:p>
          <a:p>
            <a:pPr marL="457200" lvl="0" indent="-342900" algn="l" rtl="0">
              <a:lnSpc>
                <a:spcPct val="90000"/>
              </a:lnSpc>
              <a:spcBef>
                <a:spcPts val="1000"/>
              </a:spcBef>
              <a:spcAft>
                <a:spcPts val="0"/>
              </a:spcAft>
              <a:buSzPts val="1800"/>
              <a:buFont typeface="Noto Sans Symbols"/>
              <a:buChar char="✔"/>
            </a:pPr>
            <a:r>
              <a:rPr lang="en-GB" sz="2000">
                <a:solidFill>
                  <a:schemeClr val="dk1"/>
                </a:solidFill>
              </a:rPr>
              <a:t>Labor and capital markets should be ready for the change in the population age structure </a:t>
            </a:r>
            <a:endParaRPr/>
          </a:p>
          <a:p>
            <a:pPr marL="457200" lvl="0" indent="-228600" algn="l" rtl="0">
              <a:lnSpc>
                <a:spcPct val="90000"/>
              </a:lnSpc>
              <a:spcBef>
                <a:spcPts val="1000"/>
              </a:spcBef>
              <a:spcAft>
                <a:spcPts val="0"/>
              </a:spcAft>
              <a:buSzPts val="1800"/>
              <a:buFont typeface="Noto Sans Symbols"/>
              <a:buNone/>
            </a:pPr>
            <a:endParaRPr/>
          </a:p>
          <a:p>
            <a:pPr marL="457200" lvl="0" indent="-228600" algn="l" rtl="0">
              <a:lnSpc>
                <a:spcPct val="90000"/>
              </a:lnSpc>
              <a:spcBef>
                <a:spcPts val="1000"/>
              </a:spcBef>
              <a:spcAft>
                <a:spcPts val="0"/>
              </a:spcAft>
              <a:buSzPts val="1800"/>
              <a:buFont typeface="Noto Sans Symbols"/>
              <a:buNone/>
            </a:pPr>
            <a:endParaRPr/>
          </a:p>
        </p:txBody>
      </p:sp>
      <p:pic>
        <p:nvPicPr>
          <p:cNvPr id="407" name="Google Shape;407;p3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39962" y="2640564"/>
            <a:ext cx="3644841" cy="3750990"/>
          </a:xfrm>
          <a:prstGeom prst="rect">
            <a:avLst/>
          </a:prstGeom>
          <a:noFill/>
          <a:ln>
            <a:noFill/>
          </a:ln>
        </p:spPr>
      </p:pic>
      <p:pic>
        <p:nvPicPr>
          <p:cNvPr id="408" name="Google Shape;408;p3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284803" y="2640564"/>
            <a:ext cx="6969486" cy="3750990"/>
          </a:xfrm>
          <a:prstGeom prst="rect">
            <a:avLst/>
          </a:prstGeom>
          <a:noFill/>
          <a:ln>
            <a:noFill/>
          </a:ln>
        </p:spPr>
      </p:pic>
      <p:sp>
        <p:nvSpPr>
          <p:cNvPr id="409" name="Google Shape;409;p33"/>
          <p:cNvSpPr txBox="1"/>
          <p:nvPr/>
        </p:nvSpPr>
        <p:spPr>
          <a:xfrm>
            <a:off x="10643899" y="3654285"/>
            <a:ext cx="1318437" cy="8617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rgbClr val="000000"/>
                </a:solidFill>
                <a:latin typeface="Arial"/>
                <a:ea typeface="Arial"/>
                <a:cs typeface="Arial"/>
                <a:sym typeface="Arial"/>
              </a:rPr>
              <a:t>Source: </a:t>
            </a:r>
            <a:r>
              <a:rPr lang="en-GB" sz="10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xmlns="" val="tx"/>
                    </a:ext>
                  </a:extLst>
                </a:hlinkClick>
              </a:rPr>
              <a:t>https://population.un.org/wpp/Graphs/1_Demographic%20Profiles/Africa.pdf</a:t>
            </a:r>
            <a:endParaRPr sz="10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xmlns="" id="{B446896A-CD99-4960-B774-D9E63BF2132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4473" y="212436"/>
            <a:ext cx="9993746" cy="6691844"/>
          </a:xfrm>
          <a:prstGeom prst="rect">
            <a:avLst/>
          </a:prstGeom>
        </p:spPr>
      </p:pic>
    </p:spTree>
    <p:extLst>
      <p:ext uri="{BB962C8B-B14F-4D97-AF65-F5344CB8AC3E}">
        <p14:creationId xmlns:p14="http://schemas.microsoft.com/office/powerpoint/2010/main" val="1903952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29"/>
          <p:cNvSpPr txBox="1">
            <a:spLocks noGrp="1"/>
          </p:cNvSpPr>
          <p:nvPr>
            <p:ph type="title"/>
          </p:nvPr>
        </p:nvSpPr>
        <p:spPr>
          <a:xfrm>
            <a:off x="518615" y="145968"/>
            <a:ext cx="11013742" cy="1492132"/>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2800"/>
              <a:buNone/>
            </a:pPr>
            <a:r>
              <a:rPr lang="en-GB" sz="3600" b="1">
                <a:solidFill>
                  <a:srgbClr val="F7941E"/>
                </a:solidFill>
              </a:rPr>
              <a:t>Africa: the fastest population growing continent </a:t>
            </a:r>
            <a:endParaRPr/>
          </a:p>
        </p:txBody>
      </p:sp>
      <p:sp>
        <p:nvSpPr>
          <p:cNvPr id="415" name="Google Shape;415;p29"/>
          <p:cNvSpPr txBox="1">
            <a:spLocks noGrp="1"/>
          </p:cNvSpPr>
          <p:nvPr>
            <p:ph type="body" idx="1"/>
          </p:nvPr>
        </p:nvSpPr>
        <p:spPr>
          <a:xfrm>
            <a:off x="399245" y="1237957"/>
            <a:ext cx="6690575" cy="5490391"/>
          </a:xfrm>
          <a:prstGeom prst="rect">
            <a:avLst/>
          </a:prstGeom>
          <a:noFill/>
          <a:ln>
            <a:noFill/>
          </a:ln>
        </p:spPr>
        <p:txBody>
          <a:bodyPr spcFirstLastPara="1" wrap="square" lIns="91425" tIns="45700" rIns="91425" bIns="45700" anchor="t" anchorCtr="0">
            <a:noAutofit/>
          </a:bodyPr>
          <a:lstStyle/>
          <a:p>
            <a:pPr marL="457200" lvl="0" indent="-342900" algn="l" rtl="0">
              <a:lnSpc>
                <a:spcPct val="90000"/>
              </a:lnSpc>
              <a:spcBef>
                <a:spcPts val="1000"/>
              </a:spcBef>
              <a:spcAft>
                <a:spcPts val="0"/>
              </a:spcAft>
              <a:buSzPts val="1800"/>
              <a:buChar char="•"/>
            </a:pPr>
            <a:r>
              <a:rPr lang="en-GB" sz="2000">
                <a:solidFill>
                  <a:schemeClr val="dk1"/>
                </a:solidFill>
              </a:rPr>
              <a:t>Africa has the highest population growth rate (2-4) and highest TFR (3-6.5)</a:t>
            </a:r>
            <a:endParaRPr/>
          </a:p>
          <a:p>
            <a:pPr marL="457200" lvl="0" indent="-342900" algn="l" rtl="0">
              <a:lnSpc>
                <a:spcPct val="90000"/>
              </a:lnSpc>
              <a:spcBef>
                <a:spcPts val="1000"/>
              </a:spcBef>
              <a:spcAft>
                <a:spcPts val="0"/>
              </a:spcAft>
              <a:buSzPts val="1800"/>
              <a:buChar char="•"/>
            </a:pPr>
            <a:r>
              <a:rPr lang="en-GB" sz="2000">
                <a:solidFill>
                  <a:schemeClr val="dk1"/>
                </a:solidFill>
              </a:rPr>
              <a:t>Population is expected to double by 2050 with a GDP more than 5% per year </a:t>
            </a:r>
            <a:endParaRPr sz="2000">
              <a:solidFill>
                <a:schemeClr val="dk1"/>
              </a:solidFill>
            </a:endParaRPr>
          </a:p>
          <a:p>
            <a:pPr marL="457200" lvl="0" indent="-342900" algn="l" rtl="0">
              <a:lnSpc>
                <a:spcPct val="90000"/>
              </a:lnSpc>
              <a:spcBef>
                <a:spcPts val="1000"/>
              </a:spcBef>
              <a:spcAft>
                <a:spcPts val="0"/>
              </a:spcAft>
              <a:buClr>
                <a:schemeClr val="dk1"/>
              </a:buClr>
              <a:buSzPts val="1800"/>
              <a:buChar char="•"/>
            </a:pPr>
            <a:r>
              <a:rPr lang="en-GB" sz="2000"/>
              <a:t>Compared to the rest of the world, Africa is youthful. The United Nations (UN) estimates that 60% of Africa’s population is under 25 years of age compared to a global average of 41% </a:t>
            </a:r>
            <a:endParaRPr/>
          </a:p>
          <a:p>
            <a:pPr marL="457200" lvl="0" indent="-342900" algn="l" rtl="0">
              <a:lnSpc>
                <a:spcPct val="90000"/>
              </a:lnSpc>
              <a:spcBef>
                <a:spcPts val="1000"/>
              </a:spcBef>
              <a:spcAft>
                <a:spcPts val="0"/>
              </a:spcAft>
              <a:buClr>
                <a:schemeClr val="dk1"/>
              </a:buClr>
              <a:buSzPts val="1800"/>
              <a:buChar char="•"/>
            </a:pPr>
            <a:r>
              <a:rPr lang="en-GB" sz="2000"/>
              <a:t>Median age is 19.7 years</a:t>
            </a:r>
            <a:endParaRPr/>
          </a:p>
          <a:p>
            <a:pPr marL="457200" lvl="0" indent="-342900" algn="l" rtl="0">
              <a:lnSpc>
                <a:spcPct val="90000"/>
              </a:lnSpc>
              <a:spcBef>
                <a:spcPts val="1000"/>
              </a:spcBef>
              <a:spcAft>
                <a:spcPts val="0"/>
              </a:spcAft>
              <a:buSzPts val="1800"/>
              <a:buChar char="•"/>
            </a:pPr>
            <a:r>
              <a:rPr lang="en-GB" sz="2000">
                <a:solidFill>
                  <a:schemeClr val="dk1"/>
                </a:solidFill>
              </a:rPr>
              <a:t>Age dependency ratio (percent of working age population) is 84 </a:t>
            </a:r>
            <a:endParaRPr sz="2000">
              <a:solidFill>
                <a:schemeClr val="dk1"/>
              </a:solidFill>
            </a:endParaRPr>
          </a:p>
          <a:p>
            <a:pPr marL="457200" lvl="0" indent="-342900" algn="l" rtl="0">
              <a:lnSpc>
                <a:spcPct val="90000"/>
              </a:lnSpc>
              <a:spcBef>
                <a:spcPts val="1000"/>
              </a:spcBef>
              <a:spcAft>
                <a:spcPts val="0"/>
              </a:spcAft>
              <a:buClr>
                <a:schemeClr val="dk1"/>
              </a:buClr>
              <a:buSzPts val="1800"/>
              <a:buChar char="•"/>
            </a:pPr>
            <a:r>
              <a:rPr lang="en-GB" sz="2000">
                <a:solidFill>
                  <a:schemeClr val="dk1"/>
                </a:solidFill>
              </a:rPr>
              <a:t>Failure to absorb the large working-age population into productivity could negatively impact African economies</a:t>
            </a:r>
            <a:endParaRPr/>
          </a:p>
          <a:p>
            <a:pPr marL="457200" lvl="0" indent="-342900" algn="l" rtl="0">
              <a:lnSpc>
                <a:spcPct val="90000"/>
              </a:lnSpc>
              <a:spcBef>
                <a:spcPts val="1000"/>
              </a:spcBef>
              <a:spcAft>
                <a:spcPts val="0"/>
              </a:spcAft>
              <a:buClr>
                <a:schemeClr val="dk1"/>
              </a:buClr>
              <a:buSzPts val="1800"/>
              <a:buChar char="•"/>
            </a:pPr>
            <a:r>
              <a:rPr lang="en-GB" sz="2000">
                <a:solidFill>
                  <a:schemeClr val="dk1"/>
                </a:solidFill>
              </a:rPr>
              <a:t>Working on enhancing the </a:t>
            </a:r>
            <a:r>
              <a:rPr lang="en-GB" sz="2000" b="1" u="sng">
                <a:solidFill>
                  <a:schemeClr val="dk1"/>
                </a:solidFill>
              </a:rPr>
              <a:t>demographic dividend </a:t>
            </a:r>
            <a:r>
              <a:rPr lang="en-GB" sz="2000">
                <a:solidFill>
                  <a:schemeClr val="dk1"/>
                </a:solidFill>
              </a:rPr>
              <a:t>is a must</a:t>
            </a:r>
            <a:endParaRPr/>
          </a:p>
          <a:p>
            <a:pPr marL="457200" lvl="0" indent="-228600" algn="l" rtl="0">
              <a:lnSpc>
                <a:spcPct val="90000"/>
              </a:lnSpc>
              <a:spcBef>
                <a:spcPts val="1000"/>
              </a:spcBef>
              <a:spcAft>
                <a:spcPts val="0"/>
              </a:spcAft>
              <a:buClr>
                <a:schemeClr val="dk1"/>
              </a:buClr>
              <a:buSzPts val="1800"/>
              <a:buNone/>
            </a:pPr>
            <a:endParaRPr sz="800">
              <a:solidFill>
                <a:schemeClr val="dk1"/>
              </a:solidFill>
            </a:endParaRPr>
          </a:p>
        </p:txBody>
      </p:sp>
      <p:pic>
        <p:nvPicPr>
          <p:cNvPr id="416" name="Google Shape;416;p2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64438" y="1854558"/>
            <a:ext cx="5273899" cy="3366028"/>
          </a:xfrm>
          <a:prstGeom prst="rect">
            <a:avLst/>
          </a:prstGeom>
          <a:noFill/>
          <a:ln>
            <a:noFill/>
          </a:ln>
        </p:spPr>
      </p:pic>
      <p:pic>
        <p:nvPicPr>
          <p:cNvPr id="417" name="Google Shape;417;p2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894153" y="4340788"/>
            <a:ext cx="1006874" cy="1041424"/>
          </a:xfrm>
          <a:prstGeom prst="rect">
            <a:avLst/>
          </a:prstGeom>
          <a:noFill/>
          <a:ln>
            <a:noFill/>
          </a:ln>
        </p:spPr>
      </p:pic>
      <p:sp>
        <p:nvSpPr>
          <p:cNvPr id="418" name="Google Shape;418;p29"/>
          <p:cNvSpPr txBox="1"/>
          <p:nvPr/>
        </p:nvSpPr>
        <p:spPr>
          <a:xfrm>
            <a:off x="7586330" y="5220586"/>
            <a:ext cx="260497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GB" sz="700" b="0" i="0" u="none" strike="noStrike" cap="none">
                <a:solidFill>
                  <a:srgbClr val="000000"/>
                </a:solidFill>
                <a:latin typeface="Arial"/>
                <a:ea typeface="Arial"/>
                <a:cs typeface="Arial"/>
                <a:sym typeface="Arial"/>
              </a:rPr>
              <a:t>2019 UN, DESA, population division. Licensed under Creative Common license CC BY 3.0 IGO</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pic>
        <p:nvPicPr>
          <p:cNvPr id="424" name="Google Shape;424;p3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854084" y="925930"/>
            <a:ext cx="8337915" cy="5880556"/>
          </a:xfrm>
          <a:prstGeom prst="rect">
            <a:avLst/>
          </a:prstGeom>
          <a:noFill/>
          <a:ln>
            <a:noFill/>
          </a:ln>
        </p:spPr>
      </p:pic>
      <p:sp>
        <p:nvSpPr>
          <p:cNvPr id="425" name="Google Shape;425;p32"/>
          <p:cNvSpPr txBox="1"/>
          <p:nvPr/>
        </p:nvSpPr>
        <p:spPr>
          <a:xfrm>
            <a:off x="150126" y="341194"/>
            <a:ext cx="11877751"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200" b="1" i="0" u="none" strike="noStrike" cap="none">
                <a:solidFill>
                  <a:srgbClr val="F7941E"/>
                </a:solidFill>
                <a:latin typeface="Calibri"/>
                <a:ea typeface="Calibri"/>
                <a:cs typeface="Calibri"/>
                <a:sym typeface="Calibri"/>
              </a:rPr>
              <a:t>Example: Tunisia as a Country Harnessing the Demographic Dividend </a:t>
            </a:r>
            <a:endParaRPr sz="3200" b="1" i="0" u="none" strike="noStrike" cap="none">
              <a:solidFill>
                <a:srgbClr val="F7941E"/>
              </a:solidFill>
              <a:latin typeface="Calibri"/>
              <a:ea typeface="Calibri"/>
              <a:cs typeface="Calibri"/>
              <a:sym typeface="Calibri"/>
            </a:endParaRPr>
          </a:p>
        </p:txBody>
      </p:sp>
      <p:sp>
        <p:nvSpPr>
          <p:cNvPr id="426" name="Google Shape;426;p32"/>
          <p:cNvSpPr txBox="1"/>
          <p:nvPr/>
        </p:nvSpPr>
        <p:spPr>
          <a:xfrm>
            <a:off x="0" y="2419101"/>
            <a:ext cx="3854100" cy="2062500"/>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000" b="1" i="1" u="none" strike="noStrike" cap="none">
                <a:solidFill>
                  <a:schemeClr val="lt1"/>
                </a:solidFill>
                <a:latin typeface="Arial"/>
                <a:ea typeface="Arial"/>
                <a:cs typeface="Arial"/>
                <a:sym typeface="Arial"/>
              </a:rPr>
              <a:t>Over 30 years</a:t>
            </a:r>
            <a:endParaRPr sz="1100" b="0" i="0" u="none" strike="noStrike" cap="none">
              <a:solidFill>
                <a:schemeClr val="lt1"/>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400"/>
              <a:buFont typeface="Arial"/>
              <a:buChar char="•"/>
            </a:pPr>
            <a:r>
              <a:rPr lang="en-GB" sz="1800" b="0" i="0" u="none" strike="noStrike" cap="none">
                <a:solidFill>
                  <a:schemeClr val="lt1"/>
                </a:solidFill>
                <a:latin typeface="Arial"/>
                <a:ea typeface="Arial"/>
                <a:cs typeface="Arial"/>
                <a:sym typeface="Arial"/>
              </a:rPr>
              <a:t>TFR decreased from 6.2 to 2</a:t>
            </a:r>
            <a:endParaRPr sz="1100" b="0" i="0" u="none" strike="noStrike" cap="none">
              <a:solidFill>
                <a:schemeClr val="lt1"/>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400"/>
              <a:buFont typeface="Arial"/>
              <a:buChar char="•"/>
            </a:pPr>
            <a:r>
              <a:rPr lang="en-GB" sz="1800" b="0" i="0" u="none" strike="noStrike" cap="none">
                <a:solidFill>
                  <a:schemeClr val="lt1"/>
                </a:solidFill>
                <a:latin typeface="Arial"/>
                <a:ea typeface="Arial"/>
                <a:cs typeface="Arial"/>
                <a:sym typeface="Arial"/>
              </a:rPr>
              <a:t>Under-5 mortality dropped from 181/1000 to 17</a:t>
            </a:r>
            <a:endParaRPr sz="1100" b="0" i="0" u="none" strike="noStrike" cap="none">
              <a:solidFill>
                <a:schemeClr val="lt1"/>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400"/>
              <a:buFont typeface="Arial"/>
              <a:buChar char="•"/>
            </a:pPr>
            <a:r>
              <a:rPr lang="en-GB" sz="1800" b="0" i="0" u="none" strike="noStrike" cap="none">
                <a:solidFill>
                  <a:schemeClr val="lt1"/>
                </a:solidFill>
                <a:latin typeface="Arial"/>
                <a:ea typeface="Arial"/>
                <a:cs typeface="Arial"/>
                <a:sym typeface="Arial"/>
              </a:rPr>
              <a:t>Gross National Income  increased from $874 to $2, 146</a:t>
            </a:r>
            <a:endParaRPr sz="1800" b="0" i="0" u="none" strike="noStrike" cap="non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845</TotalTime>
  <Words>1524</Words>
  <Application>Microsoft Office PowerPoint</Application>
  <PresentationFormat>Widescreen</PresentationFormat>
  <Paragraphs>185</Paragraphs>
  <Slides>24</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Calibri Light</vt:lpstr>
      <vt:lpstr>Helvetica Neue</vt:lpstr>
      <vt:lpstr>Helvetica Neue Light</vt:lpstr>
      <vt:lpstr>Noto Sans Symbols</vt:lpstr>
      <vt:lpstr>Open Sans</vt:lpstr>
      <vt:lpstr>Office Theme</vt:lpstr>
      <vt:lpstr>PowerPoint Presentation</vt:lpstr>
      <vt:lpstr>Presentation Outline </vt:lpstr>
      <vt:lpstr>PowerPoint Presentation</vt:lpstr>
      <vt:lpstr>Conceptual Framework for Harnessing  the Demographic Dividend (DD)</vt:lpstr>
      <vt:lpstr>PowerPoint Presentation</vt:lpstr>
      <vt:lpstr>Where is Africa from the Demographic Dividend?</vt:lpstr>
      <vt:lpstr>PowerPoint Presentation</vt:lpstr>
      <vt:lpstr>Africa: the fastest population growing continent </vt:lpstr>
      <vt:lpstr>PowerPoint Presentation</vt:lpstr>
      <vt:lpstr>Africa: Representing Differentiated DD Attainment </vt:lpstr>
      <vt:lpstr>UNFPA’s Approach to Harnessing the Demographic Dividend- Zooming on Girls</vt:lpstr>
      <vt:lpstr>PowerPoint Presentation</vt:lpstr>
      <vt:lpstr>PowerPoint Presentation</vt:lpstr>
      <vt:lpstr>UNFPA supports the Rights Approach through the ICPD to Enhance the Demographic Dividend (DD)</vt:lpstr>
      <vt:lpstr>PowerPoint Presentation</vt:lpstr>
      <vt:lpstr>PowerPoint Presentation</vt:lpstr>
      <vt:lpstr>COVID19: Setback and unprecedented global challenge </vt:lpstr>
      <vt:lpstr>Impact of Covid-19 in Africa and Increased Inequalities</vt:lpstr>
      <vt:lpstr>Disruptions to contraception for adolescents and young adults (age 15-24) in Nairobi, Kenya during COVID-19</vt:lpstr>
      <vt:lpstr>RECOMMENDATIONS</vt:lpstr>
      <vt:lpstr>Recommendations I </vt:lpstr>
      <vt:lpstr>Recommendations II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Mohammed ElHussein</dc:creator>
  <cp:lastModifiedBy>Triza Samson</cp:lastModifiedBy>
  <cp:revision>7</cp:revision>
  <dcterms:created xsi:type="dcterms:W3CDTF">2021-03-15T07:08:43Z</dcterms:created>
  <dcterms:modified xsi:type="dcterms:W3CDTF">2021-04-05T11:34:39Z</dcterms:modified>
</cp:coreProperties>
</file>